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9" r:id="rId2"/>
    <p:sldId id="272" r:id="rId3"/>
    <p:sldId id="275" r:id="rId4"/>
    <p:sldId id="274" r:id="rId5"/>
    <p:sldId id="273" r:id="rId6"/>
    <p:sldId id="271" r:id="rId7"/>
    <p:sldId id="265" r:id="rId8"/>
    <p:sldId id="276" r:id="rId9"/>
  </p:sldIdLst>
  <p:sldSz cx="6502400" cy="4876800"/>
  <p:notesSz cx="6858000" cy="9144000"/>
  <p:defaultTextStyle>
    <a:defPPr>
      <a:defRPr lang="en-US"/>
    </a:defPPr>
    <a:lvl1pPr marL="0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31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10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20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BFFFF"/>
    <a:srgbClr val="EAEAEA"/>
    <a:srgbClr val="353C6C"/>
    <a:srgbClr val="52B7D9"/>
    <a:srgbClr val="F9F3FD"/>
    <a:srgbClr val="211F20"/>
    <a:srgbClr val="2C86CF"/>
    <a:srgbClr val="13CF25"/>
    <a:srgbClr val="2F7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08" autoAdjust="0"/>
    <p:restoredTop sz="94660"/>
  </p:normalViewPr>
  <p:slideViewPr>
    <p:cSldViewPr snapToGrid="0" showGuides="1">
      <p:cViewPr varScale="1">
        <p:scale>
          <a:sx n="158" d="100"/>
          <a:sy n="158" d="100"/>
        </p:scale>
        <p:origin x="1482" y="132"/>
      </p:cViewPr>
      <p:guideLst>
        <p:guide orient="horz" pos="1536"/>
        <p:guide pos="2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099C1-F36A-4AEB-8CC1-B7C7DB83E8E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057CF-45FA-4677-BB6C-851FC7E6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798126"/>
            <a:ext cx="5527040" cy="1697849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561450"/>
            <a:ext cx="4876800" cy="1177431"/>
          </a:xfrm>
        </p:spPr>
        <p:txBody>
          <a:bodyPr/>
          <a:lstStyle>
            <a:lvl1pPr marL="0" indent="0" algn="ctr">
              <a:buNone/>
              <a:defRPr sz="1707"/>
            </a:lvl1pPr>
            <a:lvl2pPr marL="325111" indent="0" algn="ctr">
              <a:buNone/>
              <a:defRPr sz="1422"/>
            </a:lvl2pPr>
            <a:lvl3pPr marL="650222" indent="0" algn="ctr">
              <a:buNone/>
              <a:defRPr sz="1280"/>
            </a:lvl3pPr>
            <a:lvl4pPr marL="975333" indent="0" algn="ctr">
              <a:buNone/>
              <a:defRPr sz="1138"/>
            </a:lvl4pPr>
            <a:lvl5pPr marL="1300445" indent="0" algn="ctr">
              <a:buNone/>
              <a:defRPr sz="1138"/>
            </a:lvl5pPr>
            <a:lvl6pPr marL="1625556" indent="0" algn="ctr">
              <a:buNone/>
              <a:defRPr sz="1138"/>
            </a:lvl6pPr>
            <a:lvl7pPr marL="1950667" indent="0" algn="ctr">
              <a:buNone/>
              <a:defRPr sz="1138"/>
            </a:lvl7pPr>
            <a:lvl8pPr marL="2275777" indent="0" algn="ctr">
              <a:buNone/>
              <a:defRPr sz="1138"/>
            </a:lvl8pPr>
            <a:lvl9pPr marL="2600887" indent="0" algn="ctr">
              <a:buNone/>
              <a:defRPr sz="11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4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53280" y="259645"/>
            <a:ext cx="1402080" cy="4132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040" y="259645"/>
            <a:ext cx="4124960" cy="413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6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54" y="1215816"/>
            <a:ext cx="5608320" cy="2028613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654" y="3263619"/>
            <a:ext cx="5608320" cy="1066800"/>
          </a:xfrm>
        </p:spPr>
        <p:txBody>
          <a:bodyPr/>
          <a:lstStyle>
            <a:lvl1pPr marL="0" indent="0">
              <a:buNone/>
              <a:defRPr sz="1707">
                <a:solidFill>
                  <a:schemeClr val="tx1"/>
                </a:solidFill>
              </a:defRPr>
            </a:lvl1pPr>
            <a:lvl2pPr marL="32511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2pPr>
            <a:lvl3pPr marL="650222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975333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30044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625556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195066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27577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60088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040" y="1298223"/>
            <a:ext cx="276352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840" y="1298223"/>
            <a:ext cx="276352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0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7" y="259646"/>
            <a:ext cx="5608320" cy="9426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887" y="1195495"/>
            <a:ext cx="2750820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1" indent="0">
              <a:buNone/>
              <a:defRPr sz="1422" b="1"/>
            </a:lvl2pPr>
            <a:lvl3pPr marL="650222" indent="0">
              <a:buNone/>
              <a:defRPr sz="1280" b="1"/>
            </a:lvl3pPr>
            <a:lvl4pPr marL="975333" indent="0">
              <a:buNone/>
              <a:defRPr sz="1138" b="1"/>
            </a:lvl4pPr>
            <a:lvl5pPr marL="1300445" indent="0">
              <a:buNone/>
              <a:defRPr sz="1138" b="1"/>
            </a:lvl5pPr>
            <a:lvl6pPr marL="1625556" indent="0">
              <a:buNone/>
              <a:defRPr sz="1138" b="1"/>
            </a:lvl6pPr>
            <a:lvl7pPr marL="1950667" indent="0">
              <a:buNone/>
              <a:defRPr sz="1138" b="1"/>
            </a:lvl7pPr>
            <a:lvl8pPr marL="2275777" indent="0">
              <a:buNone/>
              <a:defRPr sz="1138" b="1"/>
            </a:lvl8pPr>
            <a:lvl9pPr marL="2600887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87" y="1781388"/>
            <a:ext cx="2750820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40" y="1195495"/>
            <a:ext cx="2764367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1" indent="0">
              <a:buNone/>
              <a:defRPr sz="1422" b="1"/>
            </a:lvl2pPr>
            <a:lvl3pPr marL="650222" indent="0">
              <a:buNone/>
              <a:defRPr sz="1280" b="1"/>
            </a:lvl3pPr>
            <a:lvl4pPr marL="975333" indent="0">
              <a:buNone/>
              <a:defRPr sz="1138" b="1"/>
            </a:lvl4pPr>
            <a:lvl5pPr marL="1300445" indent="0">
              <a:buNone/>
              <a:defRPr sz="1138" b="1"/>
            </a:lvl5pPr>
            <a:lvl6pPr marL="1625556" indent="0">
              <a:buNone/>
              <a:defRPr sz="1138" b="1"/>
            </a:lvl6pPr>
            <a:lvl7pPr marL="1950667" indent="0">
              <a:buNone/>
              <a:defRPr sz="1138" b="1"/>
            </a:lvl7pPr>
            <a:lvl8pPr marL="2275777" indent="0">
              <a:buNone/>
              <a:defRPr sz="1138" b="1"/>
            </a:lvl8pPr>
            <a:lvl9pPr marL="2600887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1840" y="1781388"/>
            <a:ext cx="2764367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9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8" y="325120"/>
            <a:ext cx="2097193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367" y="702170"/>
            <a:ext cx="3291840" cy="3465689"/>
          </a:xfrm>
        </p:spPr>
        <p:txBody>
          <a:bodyPr/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888" y="1463041"/>
            <a:ext cx="2097193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1" indent="0">
              <a:buNone/>
              <a:defRPr sz="996"/>
            </a:lvl2pPr>
            <a:lvl3pPr marL="650222" indent="0">
              <a:buNone/>
              <a:defRPr sz="853"/>
            </a:lvl3pPr>
            <a:lvl4pPr marL="975333" indent="0">
              <a:buNone/>
              <a:defRPr sz="711"/>
            </a:lvl4pPr>
            <a:lvl5pPr marL="1300445" indent="0">
              <a:buNone/>
              <a:defRPr sz="711"/>
            </a:lvl5pPr>
            <a:lvl6pPr marL="1625556" indent="0">
              <a:buNone/>
              <a:defRPr sz="711"/>
            </a:lvl6pPr>
            <a:lvl7pPr marL="1950667" indent="0">
              <a:buNone/>
              <a:defRPr sz="711"/>
            </a:lvl7pPr>
            <a:lvl8pPr marL="2275777" indent="0">
              <a:buNone/>
              <a:defRPr sz="711"/>
            </a:lvl8pPr>
            <a:lvl9pPr marL="2600887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4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8" y="325120"/>
            <a:ext cx="2097193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4367" y="702170"/>
            <a:ext cx="3291840" cy="3465689"/>
          </a:xfrm>
        </p:spPr>
        <p:txBody>
          <a:bodyPr anchor="t"/>
          <a:lstStyle>
            <a:lvl1pPr marL="0" indent="0">
              <a:buNone/>
              <a:defRPr sz="2276"/>
            </a:lvl1pPr>
            <a:lvl2pPr marL="325111" indent="0">
              <a:buNone/>
              <a:defRPr sz="1991"/>
            </a:lvl2pPr>
            <a:lvl3pPr marL="650222" indent="0">
              <a:buNone/>
              <a:defRPr sz="1707"/>
            </a:lvl3pPr>
            <a:lvl4pPr marL="975333" indent="0">
              <a:buNone/>
              <a:defRPr sz="1422"/>
            </a:lvl4pPr>
            <a:lvl5pPr marL="1300445" indent="0">
              <a:buNone/>
              <a:defRPr sz="1422"/>
            </a:lvl5pPr>
            <a:lvl6pPr marL="1625556" indent="0">
              <a:buNone/>
              <a:defRPr sz="1422"/>
            </a:lvl6pPr>
            <a:lvl7pPr marL="1950667" indent="0">
              <a:buNone/>
              <a:defRPr sz="1422"/>
            </a:lvl7pPr>
            <a:lvl8pPr marL="2275777" indent="0">
              <a:buNone/>
              <a:defRPr sz="1422"/>
            </a:lvl8pPr>
            <a:lvl9pPr marL="2600887" indent="0">
              <a:buNone/>
              <a:defRPr sz="14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888" y="1463041"/>
            <a:ext cx="2097193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1" indent="0">
              <a:buNone/>
              <a:defRPr sz="996"/>
            </a:lvl2pPr>
            <a:lvl3pPr marL="650222" indent="0">
              <a:buNone/>
              <a:defRPr sz="853"/>
            </a:lvl3pPr>
            <a:lvl4pPr marL="975333" indent="0">
              <a:buNone/>
              <a:defRPr sz="711"/>
            </a:lvl4pPr>
            <a:lvl5pPr marL="1300445" indent="0">
              <a:buNone/>
              <a:defRPr sz="711"/>
            </a:lvl5pPr>
            <a:lvl6pPr marL="1625556" indent="0">
              <a:buNone/>
              <a:defRPr sz="711"/>
            </a:lvl6pPr>
            <a:lvl7pPr marL="1950667" indent="0">
              <a:buNone/>
              <a:defRPr sz="711"/>
            </a:lvl7pPr>
            <a:lvl8pPr marL="2275777" indent="0">
              <a:buNone/>
              <a:defRPr sz="711"/>
            </a:lvl8pPr>
            <a:lvl9pPr marL="2600887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41" y="259646"/>
            <a:ext cx="5608320" cy="942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41" y="1298223"/>
            <a:ext cx="5608320" cy="309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040" y="4520072"/>
            <a:ext cx="14630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844-4E9F-45BA-B088-B933B756A4F9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3921" y="4520072"/>
            <a:ext cx="219456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2320" y="4520072"/>
            <a:ext cx="14630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0222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5" indent="-162555" algn="l" defTabSz="65022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66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77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888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99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10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21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33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44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1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22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33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45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56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67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777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887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DEECA-2D3D-478D-80E1-5D33457468CA}"/>
              </a:ext>
            </a:extLst>
          </p:cNvPr>
          <p:cNvSpPr/>
          <p:nvPr/>
        </p:nvSpPr>
        <p:spPr>
          <a:xfrm>
            <a:off x="2" y="-1"/>
            <a:ext cx="6502398" cy="48768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514180-6EA9-49E4-8502-E926A49D67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3725" y="2622052"/>
            <a:ext cx="677475" cy="67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7EC0F-2B9F-4836-B840-915561AAD459}"/>
              </a:ext>
            </a:extLst>
          </p:cNvPr>
          <p:cNvSpPr txBox="1"/>
          <p:nvPr/>
        </p:nvSpPr>
        <p:spPr>
          <a:xfrm>
            <a:off x="1139178" y="406245"/>
            <a:ext cx="5100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rPr>
              <a:t>Teach people your main takeaway on the first slide. </a:t>
            </a:r>
          </a:p>
          <a:p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D4C33-36F8-47D5-885D-EF46BD40C5E4}"/>
              </a:ext>
            </a:extLst>
          </p:cNvPr>
          <p:cNvSpPr txBox="1"/>
          <p:nvPr/>
        </p:nvSpPr>
        <p:spPr>
          <a:xfrm>
            <a:off x="4104404" y="2723997"/>
            <a:ext cx="2452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Include your own imagery 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Don’t forget the VIU logo!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AB48AFD-94D9-4331-8B34-1468CA438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1810" y="2960789"/>
            <a:ext cx="753947" cy="75394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C6958FF-61D2-43D0-984A-2EEFAF718C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6534" y="2561791"/>
            <a:ext cx="482751" cy="482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5530" r="10348" b="12039"/>
          <a:stretch/>
        </p:blipFill>
        <p:spPr>
          <a:xfrm>
            <a:off x="5892127" y="122599"/>
            <a:ext cx="422635" cy="399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1C4F8-5D99-4904-BAC6-2316836B67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/>
          <a:stretch/>
        </p:blipFill>
        <p:spPr>
          <a:xfrm>
            <a:off x="0" y="2879069"/>
            <a:ext cx="3943771" cy="2205335"/>
          </a:xfrm>
          <a:prstGeom prst="rect">
            <a:avLst/>
          </a:prstGeom>
        </p:spPr>
      </p:pic>
      <p:pic>
        <p:nvPicPr>
          <p:cNvPr id="13" name="Picture 12" descr="A picture containing wheel&#10;&#10;Description automatically generated">
            <a:extLst>
              <a:ext uri="{FF2B5EF4-FFF2-40B4-BE49-F238E27FC236}">
                <a16:creationId xmlns:a16="http://schemas.microsoft.com/office/drawing/2014/main" id="{B68E8AEB-9F6E-44F4-88D6-9693B64610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0" y="4470555"/>
            <a:ext cx="369987" cy="3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8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20DABB-5048-4E3B-BFF0-CBAFE55FB5F7}"/>
              </a:ext>
            </a:extLst>
          </p:cNvPr>
          <p:cNvSpPr txBox="1"/>
          <p:nvPr/>
        </p:nvSpPr>
        <p:spPr>
          <a:xfrm>
            <a:off x="142194" y="1051657"/>
            <a:ext cx="6170156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Set your audience up for the story.</a:t>
            </a:r>
          </a:p>
          <a:p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e.g., your research question</a:t>
            </a:r>
          </a:p>
          <a:p>
            <a:endParaRPr lang="en-US" sz="20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Draw them in! Try to make it</a:t>
            </a:r>
          </a:p>
          <a:p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sound like something they </a:t>
            </a:r>
          </a:p>
          <a:p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want to spend a minute </a:t>
            </a:r>
          </a:p>
          <a:p>
            <a:r>
              <a:rPr lang="en-US" sz="20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learning about</a:t>
            </a:r>
          </a:p>
          <a:p>
            <a:endParaRPr lang="en-US" sz="32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72" y="102573"/>
            <a:ext cx="661866" cy="66186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5B83707-E357-42EB-AA1C-D233EB0FC3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21" y="1864167"/>
            <a:ext cx="2454051" cy="2714940"/>
          </a:xfrm>
          <a:prstGeom prst="rect">
            <a:avLst/>
          </a:prstGeom>
        </p:spPr>
      </p:pic>
      <p:pic>
        <p:nvPicPr>
          <p:cNvPr id="10" name="Picture 9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A414ACAE-2853-42B6-97BC-97C4EDFC9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06" y="4453446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62" y="66501"/>
            <a:ext cx="690147" cy="690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0057" y="618018"/>
            <a:ext cx="2864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Main points in 2-4 slides.</a:t>
            </a:r>
          </a:p>
          <a:p>
            <a:endParaRPr lang="en-US" sz="3200" i="1" dirty="0"/>
          </a:p>
          <a:p>
            <a:r>
              <a:rPr lang="en-US" sz="3200" i="1" dirty="0"/>
              <a:t>Delete the ones you don’t need</a:t>
            </a:r>
          </a:p>
          <a:p>
            <a:pPr algn="r"/>
            <a:r>
              <a:rPr lang="en-US" sz="2000" i="1" dirty="0"/>
              <a:t>(Stiwich 2021)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9E69B-66D4-40D1-8388-F9AE04C2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51200" cy="4876800"/>
          </a:xfrm>
          <a:prstGeom prst="rect">
            <a:avLst/>
          </a:prstGeom>
        </p:spPr>
      </p:pic>
      <p:pic>
        <p:nvPicPr>
          <p:cNvPr id="9" name="Picture 8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1E3B439A-4C38-4853-B2C0-6FC6FD828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06" y="4453446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5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73" y="99504"/>
            <a:ext cx="690147" cy="690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1200" y="878553"/>
            <a:ext cx="30542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Nice fonts for online reading: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  <a:p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Century Gothic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Verdana</a:t>
            </a:r>
          </a:p>
          <a:p>
            <a:r>
              <a:rPr lang="en-US" sz="2800" dirty="0">
                <a:latin typeface="Georgia" panose="02040502050405020303" pitchFamily="18" charset="0"/>
              </a:rPr>
              <a:t>Georgia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1400" dirty="0"/>
              <a:t>Pick one or two – be consistent through your slide deck.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9E69B-66D4-40D1-8388-F9AE04C2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51200" cy="4876800"/>
          </a:xfrm>
          <a:prstGeom prst="rect">
            <a:avLst/>
          </a:prstGeom>
        </p:spPr>
      </p:pic>
      <p:pic>
        <p:nvPicPr>
          <p:cNvPr id="8" name="Picture 7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CC30C627-1084-4245-86AE-DC0FCBD5C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06" y="4453446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9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4" y="139084"/>
            <a:ext cx="690147" cy="690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126" y="1157844"/>
            <a:ext cx="28645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entury Gothic" panose="020B0502020202020204" pitchFamily="34" charset="0"/>
              </a:rPr>
              <a:t>Use images wisely!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Century Gothic" panose="020B0502020202020204" pitchFamily="34" charset="0"/>
              </a:rPr>
              <a:t>Evoke emotion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Century Gothic" panose="020B0502020202020204" pitchFamily="34" charset="0"/>
              </a:rPr>
              <a:t>Drive home your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Century Gothic" panose="020B0502020202020204" pitchFamily="34" charset="0"/>
              </a:rPr>
              <a:t>Need to make sense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>
                <a:latin typeface="Century Gothic" panose="020B0502020202020204" pitchFamily="34" charset="0"/>
              </a:rPr>
              <a:t>Switch up the pattern of where they are on your slides</a:t>
            </a:r>
          </a:p>
          <a:p>
            <a:endParaRPr lang="en-US" sz="2000" i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9E69B-66D4-40D1-8388-F9AE04C2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1200" y="0"/>
            <a:ext cx="3251200" cy="4876800"/>
          </a:xfrm>
          <a:prstGeom prst="rect">
            <a:avLst/>
          </a:prstGeom>
        </p:spPr>
      </p:pic>
      <p:pic>
        <p:nvPicPr>
          <p:cNvPr id="7" name="Picture 6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4BCB35D4-2759-4524-91EA-8ECA0A14F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06" y="4453446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6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73" y="99504"/>
            <a:ext cx="690147" cy="690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8224" y="885340"/>
            <a:ext cx="28645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entury Gothic" panose="020B0502020202020204" pitchFamily="34" charset="0"/>
              </a:rPr>
              <a:t>For those of you who like to have a bit more artistic fun…</a:t>
            </a:r>
          </a:p>
          <a:p>
            <a:r>
              <a:rPr lang="en-US" sz="2000" i="1" dirty="0">
                <a:latin typeface="Century Gothic" panose="020B0502020202020204" pitchFamily="34" charset="0"/>
              </a:rPr>
              <a:t>This is ‘glow edges’ under the ‘Artistic Effects’ button when you click on an image. </a:t>
            </a:r>
          </a:p>
          <a:p>
            <a:endParaRPr lang="en-US" sz="2000" i="1" dirty="0">
              <a:latin typeface="Century Gothic" panose="020B0502020202020204" pitchFamily="34" charset="0"/>
            </a:endParaRPr>
          </a:p>
          <a:p>
            <a:r>
              <a:rPr lang="en-US" sz="2000" i="1" dirty="0">
                <a:latin typeface="Century Gothic" panose="020B0502020202020204" pitchFamily="34" charset="0"/>
              </a:rPr>
              <a:t>Use WISELY. Not for all images.</a:t>
            </a:r>
          </a:p>
          <a:p>
            <a:endParaRPr lang="en-US" sz="2000" i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9E69B-66D4-40D1-8388-F9AE04C2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251200" cy="4876800"/>
          </a:xfrm>
          <a:prstGeom prst="rect">
            <a:avLst/>
          </a:prstGeom>
        </p:spPr>
      </p:pic>
      <p:pic>
        <p:nvPicPr>
          <p:cNvPr id="7" name="Picture 6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33102EEC-83C6-4269-AAEF-0451B4540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06" y="4453446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4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11F20"/>
            </a:gs>
            <a:gs pos="0">
              <a:schemeClr val="tx1">
                <a:lumMod val="85000"/>
                <a:lumOff val="1500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20DABB-5048-4E3B-BFF0-CBAFE55FB5F7}"/>
              </a:ext>
            </a:extLst>
          </p:cNvPr>
          <p:cNvSpPr txBox="1"/>
          <p:nvPr/>
        </p:nvSpPr>
        <p:spPr>
          <a:xfrm>
            <a:off x="263952" y="1290481"/>
            <a:ext cx="617015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Who cares? Explain why your finding/question/project matters.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72" y="102573"/>
            <a:ext cx="661866" cy="66186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BF954441-BB57-411B-8A7D-3ADA3A998E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23" y="2283048"/>
            <a:ext cx="1758277" cy="2557494"/>
          </a:xfrm>
          <a:prstGeom prst="rect">
            <a:avLst/>
          </a:prstGeom>
        </p:spPr>
      </p:pic>
      <p:pic>
        <p:nvPicPr>
          <p:cNvPr id="9" name="Picture 8" descr="A picture containing wheel&#10;&#10;Description automatically generated">
            <a:extLst>
              <a:ext uri="{FF2B5EF4-FFF2-40B4-BE49-F238E27FC236}">
                <a16:creationId xmlns:a16="http://schemas.microsoft.com/office/drawing/2014/main" id="{2CE3F90B-A8B4-4ACC-8B57-31E3E04F5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70" y="4470555"/>
            <a:ext cx="369987" cy="369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5B9450-70CC-4B9A-B415-C281D549DF2A}"/>
              </a:ext>
            </a:extLst>
          </p:cNvPr>
          <p:cNvSpPr txBox="1"/>
          <p:nvPr/>
        </p:nvSpPr>
        <p:spPr>
          <a:xfrm>
            <a:off x="165151" y="2688700"/>
            <a:ext cx="4754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Want to change your background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Click design along the top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Click ‘Format Background’ on the right-hand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Pick Solid fill or Gradient fill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Colour option is there too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8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73" y="99504"/>
            <a:ext cx="690147" cy="690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880" y="291888"/>
            <a:ext cx="6021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References Cited</a:t>
            </a:r>
          </a:p>
          <a:p>
            <a:pPr algn="r"/>
            <a:endParaRPr lang="en-US" sz="2000" i="1" dirty="0"/>
          </a:p>
        </p:txBody>
      </p:sp>
      <p:pic>
        <p:nvPicPr>
          <p:cNvPr id="7" name="Picture 6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68F7AF75-05F0-4D38-A977-AE0FDE306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06" y="4453446"/>
            <a:ext cx="323850" cy="323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DBCEF0-B8B4-485B-AA37-459A111636E3}"/>
              </a:ext>
            </a:extLst>
          </p:cNvPr>
          <p:cNvSpPr txBox="1"/>
          <p:nvPr/>
        </p:nvSpPr>
        <p:spPr>
          <a:xfrm>
            <a:off x="54599" y="967460"/>
            <a:ext cx="59728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Chan, Albert KM, Chris P. Nickson, Jenny W. Rudolph, Anna Lee, and Gavin M. Joynt. "Social media for rapid knowledge dissemination: early experience from the COVID‐19 pandemic." (2020): 1579-1582.</a:t>
            </a:r>
            <a:endParaRPr lang="en-CA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CA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CA" sz="1000" dirty="0">
                <a:solidFill>
                  <a:srgbClr val="222222"/>
                </a:solidFill>
                <a:latin typeface="Arial" panose="020B0604020202020204" pitchFamily="34" charset="0"/>
              </a:rPr>
              <a:t>Corley, Christopher R. "From mentoring to collaborating: Fostering undergraduate research in history." </a:t>
            </a:r>
            <a:r>
              <a:rPr lang="en-CA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The History Teacher</a:t>
            </a:r>
            <a:r>
              <a:rPr lang="en-CA" sz="1000" dirty="0">
                <a:solidFill>
                  <a:srgbClr val="222222"/>
                </a:solidFill>
                <a:latin typeface="Arial" panose="020B0604020202020204" pitchFamily="34" charset="0"/>
              </a:rPr>
              <a:t> 46, no. 3 (2013): 397-414.</a:t>
            </a:r>
          </a:p>
          <a:p>
            <a:endParaRPr lang="en-CA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CA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Helm, Herbert W., and Karl GD Bailey. "Perceived benefits of presenting undergraduate research at a professional conference." </a:t>
            </a:r>
            <a:r>
              <a:rPr lang="en-CA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North American Journal of Psychology</a:t>
            </a:r>
            <a:r>
              <a:rPr lang="en-CA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15, no. 3 (2013).</a:t>
            </a:r>
          </a:p>
          <a:p>
            <a:endParaRPr lang="en-CA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CA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Jones, Philippa, and Mary Anne </a:t>
            </a:r>
            <a:r>
              <a:rPr lang="en-CA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Tanay</a:t>
            </a:r>
            <a:r>
              <a:rPr lang="en-CA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"Perceptions of nurses about potential barriers to the use of humour in practice: a literature review of qualitative research." </a:t>
            </a:r>
            <a:r>
              <a:rPr lang="en-CA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Contemporary nurse</a:t>
            </a:r>
            <a:r>
              <a:rPr lang="en-CA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52, no. 1 (2016): 106-118.</a:t>
            </a:r>
          </a:p>
          <a:p>
            <a:endParaRPr lang="en-CA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CA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Kinkead</a:t>
            </a:r>
            <a:r>
              <a:rPr lang="en-CA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Joyce. "What’s in a name? A brief history of undergraduate research." </a:t>
            </a:r>
            <a:r>
              <a:rPr lang="en-CA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CUR Quarterly</a:t>
            </a:r>
            <a:r>
              <a:rPr lang="en-CA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33, no. 1 (2012): 20-29.</a:t>
            </a:r>
          </a:p>
          <a:p>
            <a:endParaRPr lang="en-CA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CA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CA" sz="1000" dirty="0">
                <a:solidFill>
                  <a:schemeClr val="tx2"/>
                </a:solidFill>
                <a:latin typeface="Arial" panose="020B0604020202020204" pitchFamily="34" charset="0"/>
              </a:rPr>
              <a:t>References can also be boring. Sorry references, but it is true. Consider putting a fun quote here too to give folks a thing to consider while this slide is up. </a:t>
            </a:r>
          </a:p>
          <a:p>
            <a:endParaRPr lang="en-CA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CA" sz="1000" dirty="0">
                <a:solidFill>
                  <a:srgbClr val="222222"/>
                </a:solidFill>
                <a:latin typeface="Georgia" panose="02040502050405020303" pitchFamily="18" charset="0"/>
              </a:rPr>
              <a:t>Philip of Macedonia in a message to Sparta: “You are advised to submit without further delay, for if I bring my army in to your land, I will destroy your farms, slay your people, and raze your city.”</a:t>
            </a:r>
          </a:p>
          <a:p>
            <a:r>
              <a:rPr lang="en-CA" sz="1000" dirty="0">
                <a:solidFill>
                  <a:srgbClr val="222222"/>
                </a:solidFill>
                <a:latin typeface="Georgia" panose="02040502050405020303" pitchFamily="18" charset="0"/>
              </a:rPr>
              <a:t>Sparta’s reply: “If”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12953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B5C"/>
      </a:dk1>
      <a:lt1>
        <a:srgbClr val="FFFFFF"/>
      </a:lt1>
      <a:dk2>
        <a:srgbClr val="0085CA"/>
      </a:dk2>
      <a:lt2>
        <a:srgbClr val="FFFFFF"/>
      </a:lt2>
      <a:accent1>
        <a:srgbClr val="003B5C"/>
      </a:accent1>
      <a:accent2>
        <a:srgbClr val="1C8471"/>
      </a:accent2>
      <a:accent3>
        <a:srgbClr val="7BBE4C"/>
      </a:accent3>
      <a:accent4>
        <a:srgbClr val="E34A8A"/>
      </a:accent4>
      <a:accent5>
        <a:srgbClr val="F39E35"/>
      </a:accent5>
      <a:accent6>
        <a:srgbClr val="0085CA"/>
      </a:accent6>
      <a:hlink>
        <a:srgbClr val="F39E35"/>
      </a:hlink>
      <a:folHlink>
        <a:srgbClr val="003B5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5474</TotalTime>
  <Words>476</Words>
  <Application>Microsoft Office PowerPoint</Application>
  <PresentationFormat>Custom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Georgia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Morrison, Mike</dc:creator>
  <cp:lastModifiedBy>Kendra Stiwich</cp:lastModifiedBy>
  <cp:revision>86</cp:revision>
  <dcterms:created xsi:type="dcterms:W3CDTF">2020-03-14T15:01:09Z</dcterms:created>
  <dcterms:modified xsi:type="dcterms:W3CDTF">2021-11-08T21:29:11Z</dcterms:modified>
</cp:coreProperties>
</file>