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7" r:id="rId2"/>
  </p:sldMasterIdLst>
  <p:notesMasterIdLst>
    <p:notesMasterId r:id="rId13"/>
  </p:notesMasterIdLst>
  <p:handoutMasterIdLst>
    <p:handoutMasterId r:id="rId14"/>
  </p:handoutMasterIdLst>
  <p:sldIdLst>
    <p:sldId id="273" r:id="rId3"/>
    <p:sldId id="268" r:id="rId4"/>
    <p:sldId id="595" r:id="rId5"/>
    <p:sldId id="294" r:id="rId6"/>
    <p:sldId id="297" r:id="rId7"/>
    <p:sldId id="293" r:id="rId8"/>
    <p:sldId id="300" r:id="rId9"/>
    <p:sldId id="523" r:id="rId10"/>
    <p:sldId id="593" r:id="rId11"/>
    <p:sldId id="594" r:id="rId1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90" autoAdjust="0"/>
    <p:restoredTop sz="85196" autoAdjust="0"/>
  </p:normalViewPr>
  <p:slideViewPr>
    <p:cSldViewPr snapToGrid="0">
      <p:cViewPr varScale="1">
        <p:scale>
          <a:sx n="97" d="100"/>
          <a:sy n="97" d="100"/>
        </p:scale>
        <p:origin x="137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DAE050-2A44-4BD6-8677-AABD81B4F126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11D5EA6A-3C60-4798-9D3E-A4181D002664}">
      <dgm:prSet/>
      <dgm:spPr/>
      <dgm:t>
        <a:bodyPr/>
        <a:lstStyle/>
        <a:p>
          <a:r>
            <a:rPr lang="en-US"/>
            <a:t>To “take the pulse” of all members of the VIU community, by soliciting feedback on perspectives and feelings regarding diversity and inclusion</a:t>
          </a:r>
        </a:p>
      </dgm:t>
    </dgm:pt>
    <dgm:pt modelId="{4FAA04DE-9978-481F-9295-EB808C6C775B}" type="parTrans" cxnId="{28BAA5D0-EED0-40EC-B257-B634FB1B5EC8}">
      <dgm:prSet/>
      <dgm:spPr/>
      <dgm:t>
        <a:bodyPr/>
        <a:lstStyle/>
        <a:p>
          <a:endParaRPr lang="en-US"/>
        </a:p>
      </dgm:t>
    </dgm:pt>
    <dgm:pt modelId="{02F4657F-DF99-4AF3-91BB-93ADE4C81293}" type="sibTrans" cxnId="{28BAA5D0-EED0-40EC-B257-B634FB1B5EC8}">
      <dgm:prSet/>
      <dgm:spPr/>
      <dgm:t>
        <a:bodyPr/>
        <a:lstStyle/>
        <a:p>
          <a:endParaRPr lang="en-US"/>
        </a:p>
      </dgm:t>
    </dgm:pt>
    <dgm:pt modelId="{41F2B543-4D5D-49F9-9ADF-88BDBC6D4D9C}">
      <dgm:prSet/>
      <dgm:spPr/>
      <dgm:t>
        <a:bodyPr/>
        <a:lstStyle/>
        <a:p>
          <a:r>
            <a:rPr lang="en-US"/>
            <a:t>Understand the extent to which employees and students feel genuinely included</a:t>
          </a:r>
        </a:p>
      </dgm:t>
    </dgm:pt>
    <dgm:pt modelId="{0E1C115D-DD7F-406F-BD0F-DAEC09DDF3C0}" type="parTrans" cxnId="{F45C2ABF-C6AD-4BE3-899D-3342AB800983}">
      <dgm:prSet/>
      <dgm:spPr/>
      <dgm:t>
        <a:bodyPr/>
        <a:lstStyle/>
        <a:p>
          <a:endParaRPr lang="en-US"/>
        </a:p>
      </dgm:t>
    </dgm:pt>
    <dgm:pt modelId="{378467A3-39A5-472A-8B1E-360A3B7A770E}" type="sibTrans" cxnId="{F45C2ABF-C6AD-4BE3-899D-3342AB800983}">
      <dgm:prSet/>
      <dgm:spPr/>
      <dgm:t>
        <a:bodyPr/>
        <a:lstStyle/>
        <a:p>
          <a:endParaRPr lang="en-US"/>
        </a:p>
      </dgm:t>
    </dgm:pt>
    <dgm:pt modelId="{642A3DBC-E983-451A-A31C-0FEB419FE610}">
      <dgm:prSet/>
      <dgm:spPr/>
      <dgm:t>
        <a:bodyPr/>
        <a:lstStyle/>
        <a:p>
          <a:r>
            <a:rPr lang="en-US"/>
            <a:t>Identify opportunities for creating a more inclusive, diverse and equitable environment at all VIU campuses</a:t>
          </a:r>
        </a:p>
      </dgm:t>
    </dgm:pt>
    <dgm:pt modelId="{7304B956-AF42-48C5-AEE5-1ED6230605B4}" type="parTrans" cxnId="{39CEE230-595F-4282-9065-DC5D5F5CC5D9}">
      <dgm:prSet/>
      <dgm:spPr/>
      <dgm:t>
        <a:bodyPr/>
        <a:lstStyle/>
        <a:p>
          <a:endParaRPr lang="en-US"/>
        </a:p>
      </dgm:t>
    </dgm:pt>
    <dgm:pt modelId="{A99BE51D-539A-4036-9A77-A733F226C29A}" type="sibTrans" cxnId="{39CEE230-595F-4282-9065-DC5D5F5CC5D9}">
      <dgm:prSet/>
      <dgm:spPr/>
      <dgm:t>
        <a:bodyPr/>
        <a:lstStyle/>
        <a:p>
          <a:endParaRPr lang="en-US"/>
        </a:p>
      </dgm:t>
    </dgm:pt>
    <dgm:pt modelId="{5E16D7FF-F662-4B28-9D16-79BF48FC1CDD}">
      <dgm:prSet/>
      <dgm:spPr/>
      <dgm:t>
        <a:bodyPr/>
        <a:lstStyle/>
        <a:p>
          <a:r>
            <a:rPr lang="en-US"/>
            <a:t>Incorporate the findings from both the survey and subsequent dialogue to develop and implement the VIU Equity, Diversity and Inclusion Action Plan</a:t>
          </a:r>
        </a:p>
      </dgm:t>
    </dgm:pt>
    <dgm:pt modelId="{1539AE5E-E735-4905-8E60-EA9607932EB0}" type="parTrans" cxnId="{BA5828FD-DD2F-4FBF-BD19-382148BB5A3D}">
      <dgm:prSet/>
      <dgm:spPr/>
      <dgm:t>
        <a:bodyPr/>
        <a:lstStyle/>
        <a:p>
          <a:endParaRPr lang="en-US"/>
        </a:p>
      </dgm:t>
    </dgm:pt>
    <dgm:pt modelId="{73B8483F-956D-4E0E-A467-E6DA202CC01E}" type="sibTrans" cxnId="{BA5828FD-DD2F-4FBF-BD19-382148BB5A3D}">
      <dgm:prSet/>
      <dgm:spPr/>
      <dgm:t>
        <a:bodyPr/>
        <a:lstStyle/>
        <a:p>
          <a:endParaRPr lang="en-US"/>
        </a:p>
      </dgm:t>
    </dgm:pt>
    <dgm:pt modelId="{6A9C6534-5BD3-6940-88A6-9639E5615160}" type="pres">
      <dgm:prSet presAssocID="{D2DAE050-2A44-4BD6-8677-AABD81B4F126}" presName="vert0" presStyleCnt="0">
        <dgm:presLayoutVars>
          <dgm:dir/>
          <dgm:animOne val="branch"/>
          <dgm:animLvl val="lvl"/>
        </dgm:presLayoutVars>
      </dgm:prSet>
      <dgm:spPr/>
    </dgm:pt>
    <dgm:pt modelId="{EA18E5FE-40C4-644A-9427-A03627477492}" type="pres">
      <dgm:prSet presAssocID="{11D5EA6A-3C60-4798-9D3E-A4181D002664}" presName="thickLine" presStyleLbl="alignNode1" presStyleIdx="0" presStyleCnt="4"/>
      <dgm:spPr/>
    </dgm:pt>
    <dgm:pt modelId="{1094D1D9-32B2-D34B-8104-DBDFB6916818}" type="pres">
      <dgm:prSet presAssocID="{11D5EA6A-3C60-4798-9D3E-A4181D002664}" presName="horz1" presStyleCnt="0"/>
      <dgm:spPr/>
    </dgm:pt>
    <dgm:pt modelId="{2EF43A7E-60C3-EA49-A47F-C2B7EA961514}" type="pres">
      <dgm:prSet presAssocID="{11D5EA6A-3C60-4798-9D3E-A4181D002664}" presName="tx1" presStyleLbl="revTx" presStyleIdx="0" presStyleCnt="4"/>
      <dgm:spPr/>
    </dgm:pt>
    <dgm:pt modelId="{24E9D46C-CA88-9F41-8792-21EB2B0C57CA}" type="pres">
      <dgm:prSet presAssocID="{11D5EA6A-3C60-4798-9D3E-A4181D002664}" presName="vert1" presStyleCnt="0"/>
      <dgm:spPr/>
    </dgm:pt>
    <dgm:pt modelId="{038AD81E-C1AE-4745-82ED-B2EEE9E1D0EA}" type="pres">
      <dgm:prSet presAssocID="{41F2B543-4D5D-49F9-9ADF-88BDBC6D4D9C}" presName="thickLine" presStyleLbl="alignNode1" presStyleIdx="1" presStyleCnt="4"/>
      <dgm:spPr/>
    </dgm:pt>
    <dgm:pt modelId="{75FA2921-0CC0-F942-978E-6CBC6D50F9A4}" type="pres">
      <dgm:prSet presAssocID="{41F2B543-4D5D-49F9-9ADF-88BDBC6D4D9C}" presName="horz1" presStyleCnt="0"/>
      <dgm:spPr/>
    </dgm:pt>
    <dgm:pt modelId="{9E65A6CC-0F6D-B24F-A301-5E5F243AEA3C}" type="pres">
      <dgm:prSet presAssocID="{41F2B543-4D5D-49F9-9ADF-88BDBC6D4D9C}" presName="tx1" presStyleLbl="revTx" presStyleIdx="1" presStyleCnt="4"/>
      <dgm:spPr/>
    </dgm:pt>
    <dgm:pt modelId="{B12A9B09-AEF6-3142-A569-694A49402E96}" type="pres">
      <dgm:prSet presAssocID="{41F2B543-4D5D-49F9-9ADF-88BDBC6D4D9C}" presName="vert1" presStyleCnt="0"/>
      <dgm:spPr/>
    </dgm:pt>
    <dgm:pt modelId="{574E5F0D-B8DD-5B40-8D93-AAEF93A1C2B0}" type="pres">
      <dgm:prSet presAssocID="{642A3DBC-E983-451A-A31C-0FEB419FE610}" presName="thickLine" presStyleLbl="alignNode1" presStyleIdx="2" presStyleCnt="4"/>
      <dgm:spPr/>
    </dgm:pt>
    <dgm:pt modelId="{C5388F67-CED7-A545-859B-054570A95809}" type="pres">
      <dgm:prSet presAssocID="{642A3DBC-E983-451A-A31C-0FEB419FE610}" presName="horz1" presStyleCnt="0"/>
      <dgm:spPr/>
    </dgm:pt>
    <dgm:pt modelId="{EF582B53-B2E6-E04E-B35B-54378F81EB65}" type="pres">
      <dgm:prSet presAssocID="{642A3DBC-E983-451A-A31C-0FEB419FE610}" presName="tx1" presStyleLbl="revTx" presStyleIdx="2" presStyleCnt="4"/>
      <dgm:spPr/>
    </dgm:pt>
    <dgm:pt modelId="{3A097282-6FFF-F54F-984A-D1B861CF79AE}" type="pres">
      <dgm:prSet presAssocID="{642A3DBC-E983-451A-A31C-0FEB419FE610}" presName="vert1" presStyleCnt="0"/>
      <dgm:spPr/>
    </dgm:pt>
    <dgm:pt modelId="{181ABAF8-EEE1-644F-8F2A-8CDFEA25A1A1}" type="pres">
      <dgm:prSet presAssocID="{5E16D7FF-F662-4B28-9D16-79BF48FC1CDD}" presName="thickLine" presStyleLbl="alignNode1" presStyleIdx="3" presStyleCnt="4"/>
      <dgm:spPr/>
    </dgm:pt>
    <dgm:pt modelId="{B3F42453-AE5B-3143-9B1E-D61DBDF9995C}" type="pres">
      <dgm:prSet presAssocID="{5E16D7FF-F662-4B28-9D16-79BF48FC1CDD}" presName="horz1" presStyleCnt="0"/>
      <dgm:spPr/>
    </dgm:pt>
    <dgm:pt modelId="{A5413D72-263D-004C-8746-20B4D7FDCE4A}" type="pres">
      <dgm:prSet presAssocID="{5E16D7FF-F662-4B28-9D16-79BF48FC1CDD}" presName="tx1" presStyleLbl="revTx" presStyleIdx="3" presStyleCnt="4"/>
      <dgm:spPr/>
    </dgm:pt>
    <dgm:pt modelId="{3257E032-B51B-9247-A9FD-A5B742F5DD39}" type="pres">
      <dgm:prSet presAssocID="{5E16D7FF-F662-4B28-9D16-79BF48FC1CDD}" presName="vert1" presStyleCnt="0"/>
      <dgm:spPr/>
    </dgm:pt>
  </dgm:ptLst>
  <dgm:cxnLst>
    <dgm:cxn modelId="{7CDF4408-BF3B-9E4D-BDD6-DCECBE242589}" type="presOf" srcId="{642A3DBC-E983-451A-A31C-0FEB419FE610}" destId="{EF582B53-B2E6-E04E-B35B-54378F81EB65}" srcOrd="0" destOrd="0" presId="urn:microsoft.com/office/officeart/2008/layout/LinedList"/>
    <dgm:cxn modelId="{55044C0A-3B16-B947-8086-71A0F54107AA}" type="presOf" srcId="{41F2B543-4D5D-49F9-9ADF-88BDBC6D4D9C}" destId="{9E65A6CC-0F6D-B24F-A301-5E5F243AEA3C}" srcOrd="0" destOrd="0" presId="urn:microsoft.com/office/officeart/2008/layout/LinedList"/>
    <dgm:cxn modelId="{2FFA150B-4848-374F-9E61-D37E662667DB}" type="presOf" srcId="{5E16D7FF-F662-4B28-9D16-79BF48FC1CDD}" destId="{A5413D72-263D-004C-8746-20B4D7FDCE4A}" srcOrd="0" destOrd="0" presId="urn:microsoft.com/office/officeart/2008/layout/LinedList"/>
    <dgm:cxn modelId="{B42E4213-6BEA-314E-93A4-9A777CF31A21}" type="presOf" srcId="{D2DAE050-2A44-4BD6-8677-AABD81B4F126}" destId="{6A9C6534-5BD3-6940-88A6-9639E5615160}" srcOrd="0" destOrd="0" presId="urn:microsoft.com/office/officeart/2008/layout/LinedList"/>
    <dgm:cxn modelId="{39CEE230-595F-4282-9065-DC5D5F5CC5D9}" srcId="{D2DAE050-2A44-4BD6-8677-AABD81B4F126}" destId="{642A3DBC-E983-451A-A31C-0FEB419FE610}" srcOrd="2" destOrd="0" parTransId="{7304B956-AF42-48C5-AEE5-1ED6230605B4}" sibTransId="{A99BE51D-539A-4036-9A77-A733F226C29A}"/>
    <dgm:cxn modelId="{4311D642-7A7C-C64B-8617-5B8C67E2223E}" type="presOf" srcId="{11D5EA6A-3C60-4798-9D3E-A4181D002664}" destId="{2EF43A7E-60C3-EA49-A47F-C2B7EA961514}" srcOrd="0" destOrd="0" presId="urn:microsoft.com/office/officeart/2008/layout/LinedList"/>
    <dgm:cxn modelId="{F45C2ABF-C6AD-4BE3-899D-3342AB800983}" srcId="{D2DAE050-2A44-4BD6-8677-AABD81B4F126}" destId="{41F2B543-4D5D-49F9-9ADF-88BDBC6D4D9C}" srcOrd="1" destOrd="0" parTransId="{0E1C115D-DD7F-406F-BD0F-DAEC09DDF3C0}" sibTransId="{378467A3-39A5-472A-8B1E-360A3B7A770E}"/>
    <dgm:cxn modelId="{28BAA5D0-EED0-40EC-B257-B634FB1B5EC8}" srcId="{D2DAE050-2A44-4BD6-8677-AABD81B4F126}" destId="{11D5EA6A-3C60-4798-9D3E-A4181D002664}" srcOrd="0" destOrd="0" parTransId="{4FAA04DE-9978-481F-9295-EB808C6C775B}" sibTransId="{02F4657F-DF99-4AF3-91BB-93ADE4C81293}"/>
    <dgm:cxn modelId="{BA5828FD-DD2F-4FBF-BD19-382148BB5A3D}" srcId="{D2DAE050-2A44-4BD6-8677-AABD81B4F126}" destId="{5E16D7FF-F662-4B28-9D16-79BF48FC1CDD}" srcOrd="3" destOrd="0" parTransId="{1539AE5E-E735-4905-8E60-EA9607932EB0}" sibTransId="{73B8483F-956D-4E0E-A467-E6DA202CC01E}"/>
    <dgm:cxn modelId="{35263319-2314-7448-B33D-60B3FD4AB8B2}" type="presParOf" srcId="{6A9C6534-5BD3-6940-88A6-9639E5615160}" destId="{EA18E5FE-40C4-644A-9427-A03627477492}" srcOrd="0" destOrd="0" presId="urn:microsoft.com/office/officeart/2008/layout/LinedList"/>
    <dgm:cxn modelId="{E875969B-31BE-F449-98DF-C3C95BAFB1BE}" type="presParOf" srcId="{6A9C6534-5BD3-6940-88A6-9639E5615160}" destId="{1094D1D9-32B2-D34B-8104-DBDFB6916818}" srcOrd="1" destOrd="0" presId="urn:microsoft.com/office/officeart/2008/layout/LinedList"/>
    <dgm:cxn modelId="{73DF3C6C-9FFB-794C-ADA9-38475CA96AD3}" type="presParOf" srcId="{1094D1D9-32B2-D34B-8104-DBDFB6916818}" destId="{2EF43A7E-60C3-EA49-A47F-C2B7EA961514}" srcOrd="0" destOrd="0" presId="urn:microsoft.com/office/officeart/2008/layout/LinedList"/>
    <dgm:cxn modelId="{008AA272-7574-C34F-897B-048FAEB568BF}" type="presParOf" srcId="{1094D1D9-32B2-D34B-8104-DBDFB6916818}" destId="{24E9D46C-CA88-9F41-8792-21EB2B0C57CA}" srcOrd="1" destOrd="0" presId="urn:microsoft.com/office/officeart/2008/layout/LinedList"/>
    <dgm:cxn modelId="{35070EB1-963A-2C48-8788-A8A4A1A8B40C}" type="presParOf" srcId="{6A9C6534-5BD3-6940-88A6-9639E5615160}" destId="{038AD81E-C1AE-4745-82ED-B2EEE9E1D0EA}" srcOrd="2" destOrd="0" presId="urn:microsoft.com/office/officeart/2008/layout/LinedList"/>
    <dgm:cxn modelId="{68A64FA6-36D4-7649-919B-5885586ECCEF}" type="presParOf" srcId="{6A9C6534-5BD3-6940-88A6-9639E5615160}" destId="{75FA2921-0CC0-F942-978E-6CBC6D50F9A4}" srcOrd="3" destOrd="0" presId="urn:microsoft.com/office/officeart/2008/layout/LinedList"/>
    <dgm:cxn modelId="{1D3EA591-4FC5-3547-A1BA-3E187D3E4414}" type="presParOf" srcId="{75FA2921-0CC0-F942-978E-6CBC6D50F9A4}" destId="{9E65A6CC-0F6D-B24F-A301-5E5F243AEA3C}" srcOrd="0" destOrd="0" presId="urn:microsoft.com/office/officeart/2008/layout/LinedList"/>
    <dgm:cxn modelId="{9680FF10-295F-5C41-9D6C-43C577DA6D47}" type="presParOf" srcId="{75FA2921-0CC0-F942-978E-6CBC6D50F9A4}" destId="{B12A9B09-AEF6-3142-A569-694A49402E96}" srcOrd="1" destOrd="0" presId="urn:microsoft.com/office/officeart/2008/layout/LinedList"/>
    <dgm:cxn modelId="{2B72B129-67FB-E84A-887E-4B46906F9FCF}" type="presParOf" srcId="{6A9C6534-5BD3-6940-88A6-9639E5615160}" destId="{574E5F0D-B8DD-5B40-8D93-AAEF93A1C2B0}" srcOrd="4" destOrd="0" presId="urn:microsoft.com/office/officeart/2008/layout/LinedList"/>
    <dgm:cxn modelId="{1E1E66D4-60F5-9D46-84C1-FE0CD29C3D94}" type="presParOf" srcId="{6A9C6534-5BD3-6940-88A6-9639E5615160}" destId="{C5388F67-CED7-A545-859B-054570A95809}" srcOrd="5" destOrd="0" presId="urn:microsoft.com/office/officeart/2008/layout/LinedList"/>
    <dgm:cxn modelId="{AD0508D0-7F51-6C4D-BC40-36DDD3925346}" type="presParOf" srcId="{C5388F67-CED7-A545-859B-054570A95809}" destId="{EF582B53-B2E6-E04E-B35B-54378F81EB65}" srcOrd="0" destOrd="0" presId="urn:microsoft.com/office/officeart/2008/layout/LinedList"/>
    <dgm:cxn modelId="{C8EBA1F4-AFF4-494F-B5E2-4A6AE7B01AEC}" type="presParOf" srcId="{C5388F67-CED7-A545-859B-054570A95809}" destId="{3A097282-6FFF-F54F-984A-D1B861CF79AE}" srcOrd="1" destOrd="0" presId="urn:microsoft.com/office/officeart/2008/layout/LinedList"/>
    <dgm:cxn modelId="{0E837B5D-1F71-A847-A37F-4B8D9388AC85}" type="presParOf" srcId="{6A9C6534-5BD3-6940-88A6-9639E5615160}" destId="{181ABAF8-EEE1-644F-8F2A-8CDFEA25A1A1}" srcOrd="6" destOrd="0" presId="urn:microsoft.com/office/officeart/2008/layout/LinedList"/>
    <dgm:cxn modelId="{18F531F2-FAB7-9849-BBCA-E12614593578}" type="presParOf" srcId="{6A9C6534-5BD3-6940-88A6-9639E5615160}" destId="{B3F42453-AE5B-3143-9B1E-D61DBDF9995C}" srcOrd="7" destOrd="0" presId="urn:microsoft.com/office/officeart/2008/layout/LinedList"/>
    <dgm:cxn modelId="{27E472E1-B2A2-C244-A624-CE8A1030B35E}" type="presParOf" srcId="{B3F42453-AE5B-3143-9B1E-D61DBDF9995C}" destId="{A5413D72-263D-004C-8746-20B4D7FDCE4A}" srcOrd="0" destOrd="0" presId="urn:microsoft.com/office/officeart/2008/layout/LinedList"/>
    <dgm:cxn modelId="{8070B828-705F-3E45-889D-68A0625EA3AA}" type="presParOf" srcId="{B3F42453-AE5B-3143-9B1E-D61DBDF9995C}" destId="{3257E032-B51B-9247-A9FD-A5B742F5DD3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8E5FE-40C4-644A-9427-A03627477492}">
      <dsp:nvSpPr>
        <dsp:cNvPr id="0" name=""/>
        <dsp:cNvSpPr/>
      </dsp:nvSpPr>
      <dsp:spPr>
        <a:xfrm>
          <a:off x="0" y="0"/>
          <a:ext cx="105155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F43A7E-60C3-EA49-A47F-C2B7EA961514}">
      <dsp:nvSpPr>
        <dsp:cNvPr id="0" name=""/>
        <dsp:cNvSpPr/>
      </dsp:nvSpPr>
      <dsp:spPr>
        <a:xfrm>
          <a:off x="0" y="0"/>
          <a:ext cx="10515599" cy="96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 “take the pulse” of all members of the VIU community, by soliciting feedback on perspectives and feelings regarding diversity and inclusion</a:t>
          </a:r>
        </a:p>
      </dsp:txBody>
      <dsp:txXfrm>
        <a:off x="0" y="0"/>
        <a:ext cx="10515599" cy="961696"/>
      </dsp:txXfrm>
    </dsp:sp>
    <dsp:sp modelId="{038AD81E-C1AE-4745-82ED-B2EEE9E1D0EA}">
      <dsp:nvSpPr>
        <dsp:cNvPr id="0" name=""/>
        <dsp:cNvSpPr/>
      </dsp:nvSpPr>
      <dsp:spPr>
        <a:xfrm>
          <a:off x="0" y="961696"/>
          <a:ext cx="105155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65A6CC-0F6D-B24F-A301-5E5F243AEA3C}">
      <dsp:nvSpPr>
        <dsp:cNvPr id="0" name=""/>
        <dsp:cNvSpPr/>
      </dsp:nvSpPr>
      <dsp:spPr>
        <a:xfrm>
          <a:off x="0" y="961696"/>
          <a:ext cx="10515599" cy="96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Understand the extent to which employees and students feel genuinely included</a:t>
          </a:r>
        </a:p>
      </dsp:txBody>
      <dsp:txXfrm>
        <a:off x="0" y="961696"/>
        <a:ext cx="10515599" cy="961696"/>
      </dsp:txXfrm>
    </dsp:sp>
    <dsp:sp modelId="{574E5F0D-B8DD-5B40-8D93-AAEF93A1C2B0}">
      <dsp:nvSpPr>
        <dsp:cNvPr id="0" name=""/>
        <dsp:cNvSpPr/>
      </dsp:nvSpPr>
      <dsp:spPr>
        <a:xfrm>
          <a:off x="0" y="1923393"/>
          <a:ext cx="105155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82B53-B2E6-E04E-B35B-54378F81EB65}">
      <dsp:nvSpPr>
        <dsp:cNvPr id="0" name=""/>
        <dsp:cNvSpPr/>
      </dsp:nvSpPr>
      <dsp:spPr>
        <a:xfrm>
          <a:off x="0" y="1923393"/>
          <a:ext cx="10515599" cy="96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Identify opportunities for creating a more inclusive, diverse and equitable environment at all VIU campuses</a:t>
          </a:r>
        </a:p>
      </dsp:txBody>
      <dsp:txXfrm>
        <a:off x="0" y="1923393"/>
        <a:ext cx="10515599" cy="961696"/>
      </dsp:txXfrm>
    </dsp:sp>
    <dsp:sp modelId="{181ABAF8-EEE1-644F-8F2A-8CDFEA25A1A1}">
      <dsp:nvSpPr>
        <dsp:cNvPr id="0" name=""/>
        <dsp:cNvSpPr/>
      </dsp:nvSpPr>
      <dsp:spPr>
        <a:xfrm>
          <a:off x="0" y="2885089"/>
          <a:ext cx="105155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413D72-263D-004C-8746-20B4D7FDCE4A}">
      <dsp:nvSpPr>
        <dsp:cNvPr id="0" name=""/>
        <dsp:cNvSpPr/>
      </dsp:nvSpPr>
      <dsp:spPr>
        <a:xfrm>
          <a:off x="0" y="2885089"/>
          <a:ext cx="10515599" cy="961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Incorporate the findings from both the survey and subsequent dialogue to develop and implement the VIU Equity, Diversity and Inclusion Action Plan</a:t>
          </a:r>
        </a:p>
      </dsp:txBody>
      <dsp:txXfrm>
        <a:off x="0" y="2885089"/>
        <a:ext cx="10515599" cy="9616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2A937-D19F-496B-9025-E4C91120C489}" type="datetimeFigureOut">
              <a:rPr lang="en-CA" smtClean="0"/>
              <a:t>2020-10-27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AA15E-E747-4BDD-A878-71113386A38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2214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B63D95-0CB8-4E1A-8F6F-370972938E53}" type="datetimeFigureOut">
              <a:rPr lang="en-CA" smtClean="0"/>
              <a:t>2020-10-27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E9A5313-531A-4EE9-9825-8FE0A61D470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03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268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3732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2477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6549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344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9543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6061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6283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CC8D5-6D68-A443-97C0-91AE5977134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233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9A5313-531A-4EE9-9825-8FE0A61D470A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668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FE46-D95D-2E48-8335-7E80545362B2}" type="datetime1">
              <a:rPr lang="en-CA" smtClean="0"/>
              <a:t>2020-10-27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621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2461-12AE-1E4D-BEB3-D653BDF45173}" type="datetime1">
              <a:rPr lang="en-CA" smtClean="0"/>
              <a:t>2020-10-27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737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C73AC-7A59-6E41-9467-D32E5D997175}" type="datetime1">
              <a:rPr lang="en-CA" smtClean="0"/>
              <a:t>2020-10-27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896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678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1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181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62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87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503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754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D114-EDD6-AA4C-9526-1EC9CB800756}" type="datetime1">
              <a:rPr lang="en-CA" smtClean="0"/>
              <a:t>2020-10-27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80903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751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892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18854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595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75252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541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839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185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2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001838"/>
            <a:ext cx="10363200" cy="12712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0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Title page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91346"/>
            <a:ext cx="10363200" cy="1163782"/>
          </a:xfr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4566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 background f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88429"/>
            <a:ext cx="10515600" cy="100226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>
                <a:solidFill>
                  <a:srgbClr val="003A5D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1849821"/>
            <a:ext cx="10515599" cy="3846786"/>
          </a:xfrm>
        </p:spPr>
        <p:txBody>
          <a:bodyPr/>
          <a:lstStyle>
            <a:lvl1pPr>
              <a:defRPr sz="2400">
                <a:solidFill>
                  <a:srgbClr val="003A5D"/>
                </a:solidFill>
              </a:defRPr>
            </a:lvl1pPr>
            <a:lvl2pPr>
              <a:defRPr>
                <a:solidFill>
                  <a:srgbClr val="003A5D"/>
                </a:solidFill>
              </a:defRPr>
            </a:lvl2pPr>
            <a:lvl3pPr>
              <a:defRPr>
                <a:solidFill>
                  <a:srgbClr val="003A5D"/>
                </a:solidFill>
              </a:defRPr>
            </a:lvl3pPr>
            <a:lvl4pPr>
              <a:defRPr>
                <a:solidFill>
                  <a:srgbClr val="003A5D"/>
                </a:solidFill>
              </a:defRPr>
            </a:lvl4pPr>
            <a:lvl5pPr>
              <a:defRPr>
                <a:solidFill>
                  <a:srgbClr val="003A5D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961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B05B7-0EA0-7F44-894E-D34C4DEA1D56}" type="datetime1">
              <a:rPr lang="en-CA" smtClean="0"/>
              <a:t>2020-10-27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9796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03553-FDC5-B643-88F5-FE8587ADB27E}" type="datetime1">
              <a:rPr lang="en-CA" smtClean="0"/>
              <a:t>2020-10-27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805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9AFFF-49A9-A34E-AF64-62C9A2A34F88}" type="datetime1">
              <a:rPr lang="en-CA" smtClean="0"/>
              <a:t>2020-10-27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7987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9C16-3F71-284E-A936-AAE176AED6B9}" type="datetime1">
              <a:rPr lang="en-CA" smtClean="0"/>
              <a:t>2020-10-27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6195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AC0B5-F067-934C-88FB-F451C216E9E3}" type="datetime1">
              <a:rPr lang="en-CA" smtClean="0"/>
              <a:t>2020-10-27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8148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F695-4594-7D4B-B984-285AF67D8C31}" type="datetime1">
              <a:rPr lang="en-CA" smtClean="0"/>
              <a:t>2020-10-27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19450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B295-3360-5344-B3AA-CA9627017133}" type="datetime1">
              <a:rPr lang="en-CA" smtClean="0"/>
              <a:t>2020-10-27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1753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7EA11-ADA2-D04F-9423-8FC066DC0736}" type="datetime1">
              <a:rPr lang="en-CA" smtClean="0"/>
              <a:t>2020-10-27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6BDCE-56DE-48A4-A3DB-13B08C4E30F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0380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D5F6F9-F3F2-48E8-99D5-92C8973BF5E7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2020-10-27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006BDCE-56DE-48A4-A3DB-13B08C4E30FC}" type="slidenum">
              <a:rPr lang="en-CA" smtClean="0">
                <a:solidFill>
                  <a:srgbClr val="5FCBEF"/>
                </a:solidFill>
              </a:rPr>
              <a:pPr/>
              <a:t>‹#›</a:t>
            </a:fld>
            <a:endParaRPr lang="en-CA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8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8BBB3-AC9D-2542-B5EF-7F881B40C9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399" y="2001838"/>
            <a:ext cx="10501313" cy="1271299"/>
          </a:xfrm>
        </p:spPr>
        <p:txBody>
          <a:bodyPr>
            <a:normAutofit fontScale="90000"/>
          </a:bodyPr>
          <a:lstStyle/>
          <a:p>
            <a:pPr algn="l"/>
            <a:r>
              <a:rPr lang="en-CA" dirty="0"/>
              <a:t>Overview - Equity, Diversity &amp; Inclusion Survey</a:t>
            </a:r>
            <a:br>
              <a:rPr lang="en-CA" dirty="0"/>
            </a:br>
            <a:r>
              <a:rPr lang="en-CA" sz="2400" dirty="0"/>
              <a:t>October 2020 </a:t>
            </a:r>
            <a:r>
              <a:rPr lang="en-CA" sz="2400" b="0" dirty="0"/>
              <a:t>(survey conducted March 2020)</a:t>
            </a:r>
            <a:endParaRPr lang="en-US" b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BE2FBE-8626-1F43-9345-64AC47B24E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4148571"/>
            <a:ext cx="10363200" cy="116378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CA" dirty="0"/>
              <a:t>Monica Kay, Director-Diversity, Equity &amp; Human Rights Office</a:t>
            </a:r>
          </a:p>
          <a:p>
            <a:pPr algn="l"/>
            <a:r>
              <a:rPr lang="en-CA" dirty="0"/>
              <a:t>Sean De Maio, EDI Policy Analyst</a:t>
            </a:r>
          </a:p>
          <a:p>
            <a:pPr algn="l"/>
            <a:r>
              <a:rPr lang="en-CA" dirty="0"/>
              <a:t>Dr. Tehmina Khwaja, EDI Post-doctoral Fellow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75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9CD505-1C72-E44D-ABFE-DB50E9D31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10</a:t>
            </a:fld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F476FB-46EE-284C-ACF3-483D4F3AE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31604"/>
            <a:ext cx="12192000" cy="43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88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19E9B-B8FE-054F-8A02-DE116168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116"/>
            <a:ext cx="10515600" cy="1002261"/>
          </a:xfrm>
        </p:spPr>
        <p:txBody>
          <a:bodyPr anchor="b">
            <a:normAutofit/>
          </a:bodyPr>
          <a:lstStyle/>
          <a:p>
            <a:r>
              <a:rPr lang="en-US" dirty="0"/>
              <a:t>Purpose of Survey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36A8198-96F4-43CA-A7C7-F560E0078BF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8460941"/>
              </p:ext>
            </p:extLst>
          </p:nvPr>
        </p:nvGraphicFramePr>
        <p:xfrm>
          <a:off x="839789" y="1849821"/>
          <a:ext cx="10515599" cy="3846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66898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8356"/>
            <a:ext cx="10515600" cy="1158168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VIU Equity Diversity Inclusion:</a:t>
            </a:r>
            <a:b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3800" b="1" dirty="0">
                <a:solidFill>
                  <a:schemeClr val="accent6">
                    <a:lumMod val="75000"/>
                  </a:schemeClr>
                </a:solidFill>
              </a:rPr>
              <a:t>Environmental Scan Results</a:t>
            </a:r>
            <a:endParaRPr lang="en-CA" sz="3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373" y="1710608"/>
            <a:ext cx="10515600" cy="487241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“Designated Groups”:</a:t>
            </a:r>
          </a:p>
          <a:p>
            <a:pPr marL="0" indent="0">
              <a:buNone/>
            </a:pPr>
            <a:r>
              <a:rPr lang="en-US" dirty="0"/>
              <a:t>--   Living with a Disability				--    Women (Gender)</a:t>
            </a:r>
          </a:p>
          <a:p>
            <a:pPr marL="0" indent="0">
              <a:buNone/>
            </a:pPr>
            <a:r>
              <a:rPr lang="en-US" dirty="0"/>
              <a:t>--   Racialized/Persons of </a:t>
            </a:r>
            <a:r>
              <a:rPr lang="en-US" dirty="0" err="1"/>
              <a:t>Colour</a:t>
            </a:r>
            <a:r>
              <a:rPr lang="en-US" dirty="0"/>
              <a:t>/”Visible Minority”	--    Indigenous Community Members</a:t>
            </a:r>
          </a:p>
          <a:p>
            <a:pPr marL="0" indent="0">
              <a:buNone/>
            </a:pPr>
            <a:r>
              <a:rPr lang="en-US" dirty="0"/>
              <a:t>--   LGBTQ2S+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Demographics</a:t>
            </a:r>
          </a:p>
          <a:p>
            <a:r>
              <a:rPr lang="en-US" dirty="0"/>
              <a:t>Respondents by campus</a:t>
            </a:r>
          </a:p>
          <a:p>
            <a:r>
              <a:rPr lang="en-US" dirty="0"/>
              <a:t>Respondents by Designated Group</a:t>
            </a:r>
          </a:p>
          <a:p>
            <a:r>
              <a:rPr lang="en-US" dirty="0"/>
              <a:t>Respondents by gender and LGBTQ2S+ identities</a:t>
            </a:r>
          </a:p>
          <a:p>
            <a:r>
              <a:rPr lang="en-US" dirty="0"/>
              <a:t>Age ranges – employees and students</a:t>
            </a:r>
          </a:p>
          <a:p>
            <a:r>
              <a:rPr lang="en-US" dirty="0"/>
              <a:t>Income levels – employees and students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Snapshots of inclusion</a:t>
            </a:r>
          </a:p>
          <a:p>
            <a:r>
              <a:rPr lang="en-US" dirty="0"/>
              <a:t>Overview of feelings of inclusion</a:t>
            </a:r>
          </a:p>
          <a:p>
            <a:r>
              <a:rPr lang="en-US" dirty="0"/>
              <a:t>Selected associations</a:t>
            </a:r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AA575A-A78A-814C-8457-F976F635B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614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Respondents by campus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		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6699" y="1387930"/>
            <a:ext cx="7708272" cy="50060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626D4-7BED-4146-B4ED-3B7157555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44335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9052" y="1208314"/>
            <a:ext cx="8251284" cy="504552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14782E-1159-BF42-891B-0B1F424CB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8120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Respondents by gender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2797" y="1574821"/>
            <a:ext cx="5718197" cy="344606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084916" y="2721980"/>
            <a:ext cx="5752407" cy="33463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3F18FD-1F89-C547-AE9F-486CEBBA4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655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4167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LGBTQ2S+ respondents</a:t>
            </a:r>
            <a:endParaRPr lang="en-C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546167"/>
            <a:ext cx="5719155" cy="349134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5787764" y="2809702"/>
            <a:ext cx="6404236" cy="337734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6210E5-90BA-D646-9AC9-8DF742BB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184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4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2856" y="2288724"/>
            <a:ext cx="11430000" cy="3921853"/>
            <a:chOff x="379412" y="2817502"/>
            <a:chExt cx="11430000" cy="3313066"/>
          </a:xfrm>
        </p:grpSpPr>
        <p:cxnSp>
          <p:nvCxnSpPr>
            <p:cNvPr id="190" name="Straight Connector 189" descr="Horizontal Divider Line"/>
            <p:cNvCxnSpPr/>
            <p:nvPr/>
          </p:nvCxnSpPr>
          <p:spPr>
            <a:xfrm>
              <a:off x="379412" y="2817502"/>
              <a:ext cx="4424835" cy="0"/>
            </a:xfrm>
            <a:prstGeom prst="line">
              <a:avLst/>
            </a:prstGeom>
            <a:ln w="12700" cap="rnd" cmpd="sng">
              <a:solidFill>
                <a:srgbClr val="9B9B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 descr="Horizontal Divider Line"/>
            <p:cNvCxnSpPr/>
            <p:nvPr/>
          </p:nvCxnSpPr>
          <p:spPr>
            <a:xfrm>
              <a:off x="7387753" y="2817502"/>
              <a:ext cx="4421659" cy="0"/>
            </a:xfrm>
            <a:prstGeom prst="line">
              <a:avLst/>
            </a:prstGeom>
            <a:ln w="12700" cap="rnd" cmpd="sng">
              <a:solidFill>
                <a:srgbClr val="9B9B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 descr="Horizontal Divider Line"/>
            <p:cNvCxnSpPr/>
            <p:nvPr/>
          </p:nvCxnSpPr>
          <p:spPr>
            <a:xfrm>
              <a:off x="379412" y="6130568"/>
              <a:ext cx="4424835" cy="0"/>
            </a:xfrm>
            <a:prstGeom prst="line">
              <a:avLst/>
            </a:prstGeom>
            <a:ln w="12700" cap="rnd" cmpd="sng">
              <a:solidFill>
                <a:srgbClr val="9B9B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 descr="Horizontal Divider Line"/>
            <p:cNvCxnSpPr/>
            <p:nvPr/>
          </p:nvCxnSpPr>
          <p:spPr>
            <a:xfrm>
              <a:off x="7387753" y="6130568"/>
              <a:ext cx="4421659" cy="0"/>
            </a:xfrm>
            <a:prstGeom prst="line">
              <a:avLst/>
            </a:prstGeom>
            <a:ln w="12700" cap="rnd" cmpd="sng">
              <a:solidFill>
                <a:srgbClr val="9B9B9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 descr="Pink group."/>
          <p:cNvGrpSpPr/>
          <p:nvPr/>
        </p:nvGrpSpPr>
        <p:grpSpPr>
          <a:xfrm>
            <a:off x="6239930" y="405354"/>
            <a:ext cx="6067575" cy="5166979"/>
            <a:chOff x="6012224" y="-639500"/>
            <a:chExt cx="6080048" cy="5166979"/>
          </a:xfrm>
        </p:grpSpPr>
        <p:sp>
          <p:nvSpPr>
            <p:cNvPr id="165" name="TextBox 164"/>
            <p:cNvSpPr txBox="1"/>
            <p:nvPr/>
          </p:nvSpPr>
          <p:spPr>
            <a:xfrm>
              <a:off x="10263472" y="-639500"/>
              <a:ext cx="1828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2"/>
                  </a:solidFill>
                  <a:latin typeface="Arial"/>
                  <a:cs typeface="Arial"/>
                </a:rPr>
                <a:t>Students</a:t>
              </a:r>
            </a:p>
          </p:txBody>
        </p:sp>
        <p:sp>
          <p:nvSpPr>
            <p:cNvPr id="222" name="Rectangle 70"/>
            <p:cNvSpPr>
              <a:spLocks noChangeArrowheads="1"/>
            </p:cNvSpPr>
            <p:nvPr/>
          </p:nvSpPr>
          <p:spPr bwMode="auto">
            <a:xfrm>
              <a:off x="6012224" y="2118960"/>
              <a:ext cx="1176330" cy="190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0"/>
            <a:lstStyle/>
            <a:p>
              <a:pPr algn="r">
                <a:lnSpc>
                  <a:spcPct val="85000"/>
                </a:lnSpc>
                <a:spcBef>
                  <a:spcPts val="200"/>
                </a:spcBef>
              </a:pPr>
              <a:r>
                <a:rPr lang="en-US" dirty="0">
                  <a:solidFill>
                    <a:schemeClr val="accent2"/>
                  </a:solidFill>
                  <a:latin typeface="Arial Narrow" pitchFamily="112" charset="0"/>
                </a:rPr>
                <a:t>(53.4%) </a:t>
              </a:r>
              <a:r>
                <a:rPr lang="en-US" b="1" dirty="0">
                  <a:solidFill>
                    <a:schemeClr val="accent2"/>
                  </a:solidFill>
                  <a:latin typeface="Arial Narrow" pitchFamily="112" charset="0"/>
                </a:rPr>
                <a:t>743</a:t>
              </a:r>
            </a:p>
          </p:txBody>
        </p:sp>
        <p:sp>
          <p:nvSpPr>
            <p:cNvPr id="212" name="Rectangle 211"/>
            <p:cNvSpPr/>
            <p:nvPr/>
          </p:nvSpPr>
          <p:spPr bwMode="auto">
            <a:xfrm>
              <a:off x="7365290" y="2106256"/>
              <a:ext cx="4287644" cy="238689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dirty="0">
                  <a:solidFill>
                    <a:srgbClr val="FFFFFF"/>
                  </a:solidFill>
                  <a:latin typeface="Arial Narrow"/>
                  <a:cs typeface="Arial Narrow"/>
                </a:rPr>
                <a:t>Women</a:t>
              </a:r>
            </a:p>
          </p:txBody>
        </p:sp>
        <p:sp>
          <p:nvSpPr>
            <p:cNvPr id="223" name="Rectangle 70"/>
            <p:cNvSpPr>
              <a:spLocks noChangeArrowheads="1"/>
            </p:cNvSpPr>
            <p:nvPr/>
          </p:nvSpPr>
          <p:spPr bwMode="auto">
            <a:xfrm>
              <a:off x="8321425" y="2673065"/>
              <a:ext cx="1232621" cy="214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0"/>
            <a:lstStyle/>
            <a:p>
              <a:pPr algn="r">
                <a:lnSpc>
                  <a:spcPct val="85000"/>
                </a:lnSpc>
                <a:spcBef>
                  <a:spcPts val="200"/>
                </a:spcBef>
              </a:pPr>
              <a:r>
                <a:rPr lang="en-US" dirty="0">
                  <a:solidFill>
                    <a:schemeClr val="accent2"/>
                  </a:solidFill>
                  <a:latin typeface="Arial Narrow" pitchFamily="34" charset="0"/>
                </a:rPr>
                <a:t>(16.0%)</a:t>
              </a:r>
              <a:r>
                <a:rPr lang="en-US" b="1" dirty="0">
                  <a:solidFill>
                    <a:schemeClr val="accent2"/>
                  </a:solidFill>
                  <a:latin typeface="Arial Narrow" pitchFamily="34" charset="0"/>
                </a:rPr>
                <a:t> 222</a:t>
              </a:r>
              <a:endParaRPr lang="en-US" sz="1400" dirty="0">
                <a:solidFill>
                  <a:schemeClr val="accent2"/>
                </a:solidFill>
                <a:latin typeface="Arial Narrow" pitchFamily="112" charset="0"/>
              </a:endParaRPr>
            </a:p>
          </p:txBody>
        </p:sp>
        <p:sp>
          <p:nvSpPr>
            <p:cNvPr id="208" name="Rectangle 207"/>
            <p:cNvSpPr/>
            <p:nvPr/>
          </p:nvSpPr>
          <p:spPr bwMode="auto">
            <a:xfrm>
              <a:off x="9715305" y="2659463"/>
              <a:ext cx="1937630" cy="230816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600" dirty="0">
                  <a:solidFill>
                    <a:srgbClr val="FFFFFF"/>
                  </a:solidFill>
                  <a:latin typeface="Arial Narrow"/>
                  <a:cs typeface="Arial Narrow"/>
                </a:rPr>
                <a:t>Living with Disability</a:t>
              </a:r>
            </a:p>
          </p:txBody>
        </p:sp>
        <p:sp>
          <p:nvSpPr>
            <p:cNvPr id="224" name="Rectangle 70"/>
            <p:cNvSpPr>
              <a:spLocks noChangeArrowheads="1"/>
            </p:cNvSpPr>
            <p:nvPr/>
          </p:nvSpPr>
          <p:spPr bwMode="auto">
            <a:xfrm>
              <a:off x="8446434" y="3175447"/>
              <a:ext cx="1203192" cy="45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0"/>
            <a:lstStyle/>
            <a:p>
              <a:pPr algn="r">
                <a:lnSpc>
                  <a:spcPct val="85000"/>
                </a:lnSpc>
                <a:spcBef>
                  <a:spcPts val="200"/>
                </a:spcBef>
              </a:pPr>
              <a:r>
                <a:rPr lang="en-US" b="1" dirty="0">
                  <a:solidFill>
                    <a:schemeClr val="accent2"/>
                  </a:solidFill>
                  <a:latin typeface="Arial Narrow" pitchFamily="34" charset="0"/>
                </a:rPr>
                <a:t> </a:t>
              </a:r>
              <a:r>
                <a:rPr lang="en-US" dirty="0">
                  <a:solidFill>
                    <a:schemeClr val="accent2"/>
                  </a:solidFill>
                  <a:latin typeface="Arial Narrow" pitchFamily="34" charset="0"/>
                </a:rPr>
                <a:t>(15.7%) </a:t>
              </a:r>
              <a:r>
                <a:rPr lang="en-US" b="1" dirty="0">
                  <a:solidFill>
                    <a:schemeClr val="accent2"/>
                  </a:solidFill>
                  <a:latin typeface="Arial Narrow" pitchFamily="34" charset="0"/>
                </a:rPr>
                <a:t>219</a:t>
              </a:r>
              <a:endParaRPr lang="en-US" dirty="0">
                <a:solidFill>
                  <a:schemeClr val="accent2"/>
                </a:solidFill>
                <a:latin typeface="Arial Narrow" pitchFamily="112" charset="0"/>
              </a:endParaRPr>
            </a:p>
          </p:txBody>
        </p:sp>
        <p:sp>
          <p:nvSpPr>
            <p:cNvPr id="209" name="Rectangle 208"/>
            <p:cNvSpPr/>
            <p:nvPr/>
          </p:nvSpPr>
          <p:spPr bwMode="auto">
            <a:xfrm>
              <a:off x="9715305" y="3204797"/>
              <a:ext cx="1937629" cy="215292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600" dirty="0">
                  <a:solidFill>
                    <a:srgbClr val="FFFFFF"/>
                  </a:solidFill>
                  <a:latin typeface="Arial Narrow"/>
                  <a:cs typeface="Arial Narrow"/>
                </a:rPr>
                <a:t>LGBTQ2S+</a:t>
              </a:r>
            </a:p>
          </p:txBody>
        </p:sp>
        <p:sp>
          <p:nvSpPr>
            <p:cNvPr id="225" name="Rectangle 70"/>
            <p:cNvSpPr>
              <a:spLocks noChangeArrowheads="1"/>
            </p:cNvSpPr>
            <p:nvPr/>
          </p:nvSpPr>
          <p:spPr bwMode="auto">
            <a:xfrm>
              <a:off x="8709191" y="3747905"/>
              <a:ext cx="1183751" cy="212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0"/>
            <a:lstStyle/>
            <a:p>
              <a:pPr>
                <a:lnSpc>
                  <a:spcPct val="85000"/>
                </a:lnSpc>
                <a:spcBef>
                  <a:spcPts val="200"/>
                </a:spcBef>
              </a:pPr>
              <a:r>
                <a:rPr lang="en-US" b="1" dirty="0">
                  <a:solidFill>
                    <a:schemeClr val="accent2"/>
                  </a:solidFill>
                  <a:latin typeface="Arial Narrow" pitchFamily="112" charset="0"/>
                </a:rPr>
                <a:t> </a:t>
              </a:r>
              <a:r>
                <a:rPr lang="en-US" dirty="0">
                  <a:solidFill>
                    <a:schemeClr val="accent2"/>
                  </a:solidFill>
                  <a:latin typeface="Arial Narrow" pitchFamily="112" charset="0"/>
                </a:rPr>
                <a:t>(12.4%)</a:t>
              </a:r>
              <a:r>
                <a:rPr lang="en-US" b="1" dirty="0">
                  <a:solidFill>
                    <a:schemeClr val="accent2"/>
                  </a:solidFill>
                  <a:latin typeface="Arial Narrow" pitchFamily="112" charset="0"/>
                </a:rPr>
                <a:t> 173</a:t>
              </a:r>
            </a:p>
          </p:txBody>
        </p:sp>
        <p:sp>
          <p:nvSpPr>
            <p:cNvPr id="210" name="Rectangle 209"/>
            <p:cNvSpPr/>
            <p:nvPr/>
          </p:nvSpPr>
          <p:spPr bwMode="auto">
            <a:xfrm>
              <a:off x="9988155" y="3734607"/>
              <a:ext cx="1664779" cy="23917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600" dirty="0">
                  <a:solidFill>
                    <a:srgbClr val="FFFFFF"/>
                  </a:solidFill>
                  <a:latin typeface="Arial Narrow"/>
                  <a:cs typeface="Arial Narrow"/>
                </a:rPr>
                <a:t>Visible Minority</a:t>
              </a:r>
            </a:p>
          </p:txBody>
        </p:sp>
        <p:sp>
          <p:nvSpPr>
            <p:cNvPr id="226" name="Rectangle 70"/>
            <p:cNvSpPr>
              <a:spLocks noChangeArrowheads="1"/>
            </p:cNvSpPr>
            <p:nvPr/>
          </p:nvSpPr>
          <p:spPr bwMode="auto">
            <a:xfrm>
              <a:off x="8926809" y="4274170"/>
              <a:ext cx="1254474" cy="252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45720" tIns="18288" rIns="27432" bIns="0"/>
            <a:lstStyle/>
            <a:p>
              <a:pPr algn="r">
                <a:lnSpc>
                  <a:spcPct val="85000"/>
                </a:lnSpc>
                <a:spcBef>
                  <a:spcPts val="200"/>
                </a:spcBef>
              </a:pPr>
              <a:r>
                <a:rPr lang="en-US" dirty="0">
                  <a:solidFill>
                    <a:schemeClr val="accent2"/>
                  </a:solidFill>
                  <a:latin typeface="Arial Narrow" pitchFamily="112" charset="0"/>
                </a:rPr>
                <a:t>( 10.6%) </a:t>
              </a:r>
              <a:r>
                <a:rPr lang="en-US" b="1" dirty="0">
                  <a:solidFill>
                    <a:schemeClr val="accent2"/>
                  </a:solidFill>
                  <a:latin typeface="Arial Narrow" pitchFamily="112" charset="0"/>
                </a:rPr>
                <a:t>147</a:t>
              </a:r>
            </a:p>
          </p:txBody>
        </p:sp>
        <p:sp>
          <p:nvSpPr>
            <p:cNvPr id="211" name="Rectangle 210"/>
            <p:cNvSpPr/>
            <p:nvPr/>
          </p:nvSpPr>
          <p:spPr bwMode="auto">
            <a:xfrm>
              <a:off x="10263472" y="4288302"/>
              <a:ext cx="1389462" cy="239177"/>
            </a:xfrm>
            <a:prstGeom prst="rect">
              <a:avLst/>
            </a:prstGeom>
            <a:solidFill>
              <a:schemeClr val="accent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9144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sz="1600" dirty="0">
                  <a:solidFill>
                    <a:srgbClr val="FFFFFF"/>
                  </a:solidFill>
                  <a:latin typeface="Arial Narrow"/>
                  <a:cs typeface="Arial Narrow"/>
                </a:rPr>
                <a:t>Indigenous</a:t>
              </a:r>
            </a:p>
          </p:txBody>
        </p:sp>
      </p:grpSp>
      <p:grpSp>
        <p:nvGrpSpPr>
          <p:cNvPr id="8" name="Group 7" descr="Blue shapes group."/>
          <p:cNvGrpSpPr/>
          <p:nvPr/>
        </p:nvGrpSpPr>
        <p:grpSpPr>
          <a:xfrm>
            <a:off x="0" y="391032"/>
            <a:ext cx="6095181" cy="5195105"/>
            <a:chOff x="25722" y="-644573"/>
            <a:chExt cx="6095181" cy="5203275"/>
          </a:xfrm>
        </p:grpSpPr>
        <p:grpSp>
          <p:nvGrpSpPr>
            <p:cNvPr id="3" name="Group 2" descr="Blue group."/>
            <p:cNvGrpSpPr/>
            <p:nvPr/>
          </p:nvGrpSpPr>
          <p:grpSpPr>
            <a:xfrm>
              <a:off x="25722" y="-644573"/>
              <a:ext cx="4727690" cy="5203275"/>
              <a:chOff x="25722" y="-644573"/>
              <a:chExt cx="4727690" cy="5203275"/>
            </a:xfrm>
          </p:grpSpPr>
          <p:sp>
            <p:nvSpPr>
              <p:cNvPr id="164" name="TextBox 163"/>
              <p:cNvSpPr txBox="1"/>
              <p:nvPr/>
            </p:nvSpPr>
            <p:spPr>
              <a:xfrm>
                <a:off x="25722" y="-644573"/>
                <a:ext cx="200990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rgbClr val="2E76D4"/>
                    </a:solidFill>
                    <a:latin typeface="Arial"/>
                    <a:cs typeface="Arial"/>
                  </a:rPr>
                  <a:t>Employees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254972" y="2109499"/>
                <a:ext cx="3157096" cy="255121"/>
              </a:xfrm>
              <a:prstGeom prst="rect">
                <a:avLst/>
              </a:prstGeom>
              <a:solidFill>
                <a:srgbClr val="2E76D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Women</a:t>
                </a:r>
              </a:p>
            </p:txBody>
          </p:sp>
          <p:sp>
            <p:nvSpPr>
              <p:cNvPr id="217" name="Rectangle 70"/>
              <p:cNvSpPr>
                <a:spLocks noChangeArrowheads="1"/>
              </p:cNvSpPr>
              <p:nvPr/>
            </p:nvSpPr>
            <p:spPr bwMode="auto">
              <a:xfrm>
                <a:off x="3548595" y="2106258"/>
                <a:ext cx="1204817" cy="258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tIns="18288" rIns="27432" bIns="0"/>
              <a:lstStyle/>
              <a:p>
                <a:pPr>
                  <a:lnSpc>
                    <a:spcPct val="85000"/>
                  </a:lnSpc>
                  <a:spcBef>
                    <a:spcPts val="200"/>
                  </a:spcBef>
                </a:pPr>
                <a:r>
                  <a:rPr lang="en-US" b="1" dirty="0">
                    <a:solidFill>
                      <a:srgbClr val="2E76D4"/>
                    </a:solidFill>
                    <a:latin typeface="Arial Narrow" pitchFamily="112" charset="0"/>
                  </a:rPr>
                  <a:t>391 </a:t>
                </a:r>
                <a:r>
                  <a:rPr lang="en-US" dirty="0">
                    <a:solidFill>
                      <a:srgbClr val="2E76D4"/>
                    </a:solidFill>
                    <a:latin typeface="Arial Narrow" pitchFamily="112" charset="0"/>
                  </a:rPr>
                  <a:t>(61.2%)</a:t>
                </a: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248052" y="2651231"/>
                <a:ext cx="1304064" cy="235506"/>
              </a:xfrm>
              <a:prstGeom prst="rect">
                <a:avLst/>
              </a:prstGeom>
              <a:solidFill>
                <a:srgbClr val="2E76D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Visible Minority</a:t>
                </a:r>
              </a:p>
            </p:txBody>
          </p:sp>
          <p:sp>
            <p:nvSpPr>
              <p:cNvPr id="218" name="Rectangle 70"/>
              <p:cNvSpPr>
                <a:spLocks noChangeArrowheads="1"/>
              </p:cNvSpPr>
              <p:nvPr/>
            </p:nvSpPr>
            <p:spPr bwMode="auto">
              <a:xfrm>
                <a:off x="1692326" y="2676603"/>
                <a:ext cx="1015028" cy="2600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tIns="18288" rIns="27432" bIns="0"/>
              <a:lstStyle/>
              <a:p>
                <a:pPr>
                  <a:lnSpc>
                    <a:spcPct val="85000"/>
                  </a:lnSpc>
                  <a:spcBef>
                    <a:spcPts val="200"/>
                  </a:spcBef>
                </a:pPr>
                <a:r>
                  <a:rPr lang="en-US" b="1" dirty="0">
                    <a:solidFill>
                      <a:srgbClr val="2E76D4"/>
                    </a:solidFill>
                    <a:latin typeface="Arial Narrow" pitchFamily="112" charset="0"/>
                  </a:rPr>
                  <a:t>43 </a:t>
                </a:r>
                <a:r>
                  <a:rPr lang="en-US" dirty="0">
                    <a:solidFill>
                      <a:srgbClr val="2E76D4"/>
                    </a:solidFill>
                    <a:latin typeface="Arial Narrow" pitchFamily="112" charset="0"/>
                  </a:rPr>
                  <a:t>(6.7%)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248051" y="3173348"/>
                <a:ext cx="1267547" cy="235507"/>
              </a:xfrm>
              <a:prstGeom prst="rect">
                <a:avLst/>
              </a:prstGeom>
              <a:solidFill>
                <a:srgbClr val="2E76D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Living with Disability</a:t>
                </a:r>
              </a:p>
            </p:txBody>
          </p:sp>
          <p:sp>
            <p:nvSpPr>
              <p:cNvPr id="219" name="Rectangle 70"/>
              <p:cNvSpPr>
                <a:spLocks noChangeArrowheads="1"/>
              </p:cNvSpPr>
              <p:nvPr/>
            </p:nvSpPr>
            <p:spPr bwMode="auto">
              <a:xfrm>
                <a:off x="1620399" y="3173349"/>
                <a:ext cx="889383" cy="227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tIns="18288" rIns="27432" bIns="0"/>
              <a:lstStyle/>
              <a:p>
                <a:pPr>
                  <a:lnSpc>
                    <a:spcPct val="85000"/>
                  </a:lnSpc>
                  <a:spcBef>
                    <a:spcPts val="200"/>
                  </a:spcBef>
                </a:pPr>
                <a:r>
                  <a:rPr lang="en-US" b="1" dirty="0">
                    <a:solidFill>
                      <a:srgbClr val="2E76D4"/>
                    </a:solidFill>
                    <a:latin typeface="Arial Narrow" pitchFamily="34" charset="0"/>
                  </a:rPr>
                  <a:t>42 </a:t>
                </a:r>
                <a:r>
                  <a:rPr lang="en-US" dirty="0">
                    <a:solidFill>
                      <a:srgbClr val="2E76D4"/>
                    </a:solidFill>
                    <a:latin typeface="Arial Narrow" pitchFamily="34" charset="0"/>
                  </a:rPr>
                  <a:t>(6.6%)</a:t>
                </a:r>
                <a:endParaRPr lang="en-US" sz="1400" dirty="0">
                  <a:solidFill>
                    <a:srgbClr val="2E76D4"/>
                  </a:solidFill>
                  <a:latin typeface="Arial Narrow" pitchFamily="112" charset="0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254971" y="3695466"/>
                <a:ext cx="1189508" cy="235508"/>
              </a:xfrm>
              <a:prstGeom prst="rect">
                <a:avLst/>
              </a:prstGeom>
              <a:solidFill>
                <a:srgbClr val="2E76D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LGBTQ2S+</a:t>
                </a:r>
              </a:p>
            </p:txBody>
          </p:sp>
          <p:sp>
            <p:nvSpPr>
              <p:cNvPr id="220" name="Rectangle 70"/>
              <p:cNvSpPr>
                <a:spLocks noChangeArrowheads="1"/>
              </p:cNvSpPr>
              <p:nvPr/>
            </p:nvSpPr>
            <p:spPr bwMode="auto">
              <a:xfrm>
                <a:off x="1527896" y="3720255"/>
                <a:ext cx="981886" cy="3759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tIns="18288" rIns="27432" bIns="0"/>
              <a:lstStyle/>
              <a:p>
                <a:pPr>
                  <a:lnSpc>
                    <a:spcPct val="85000"/>
                  </a:lnSpc>
                  <a:spcBef>
                    <a:spcPts val="200"/>
                  </a:spcBef>
                </a:pPr>
                <a:r>
                  <a:rPr lang="en-US" b="1" dirty="0">
                    <a:solidFill>
                      <a:srgbClr val="2E76D4"/>
                    </a:solidFill>
                    <a:latin typeface="Arial Narrow" pitchFamily="34" charset="0"/>
                  </a:rPr>
                  <a:t>40 </a:t>
                </a:r>
                <a:r>
                  <a:rPr lang="en-US" dirty="0">
                    <a:solidFill>
                      <a:srgbClr val="2E76D4"/>
                    </a:solidFill>
                    <a:latin typeface="Arial Narrow" pitchFamily="34" charset="0"/>
                  </a:rPr>
                  <a:t>(6.3%)</a:t>
                </a:r>
                <a:endParaRPr lang="en-US" sz="1400" dirty="0">
                  <a:solidFill>
                    <a:srgbClr val="2E76D4"/>
                  </a:solidFill>
                  <a:latin typeface="Arial Narrow" pitchFamily="112" charset="0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254971" y="4217584"/>
                <a:ext cx="1043897" cy="286011"/>
              </a:xfrm>
              <a:prstGeom prst="rect">
                <a:avLst/>
              </a:prstGeom>
              <a:solidFill>
                <a:srgbClr val="2E76D4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0" rIns="0" bIns="0" numCol="1" rtlCol="0" anchor="ctr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600" dirty="0">
                    <a:solidFill>
                      <a:srgbClr val="FFFFFF"/>
                    </a:solidFill>
                    <a:latin typeface="Arial Narrow"/>
                    <a:cs typeface="Arial Narrow"/>
                  </a:rPr>
                  <a:t>Indigenous</a:t>
                </a:r>
              </a:p>
            </p:txBody>
          </p:sp>
          <p:sp>
            <p:nvSpPr>
              <p:cNvPr id="221" name="Rectangle 70"/>
              <p:cNvSpPr>
                <a:spLocks noChangeArrowheads="1"/>
              </p:cNvSpPr>
              <p:nvPr/>
            </p:nvSpPr>
            <p:spPr bwMode="auto">
              <a:xfrm>
                <a:off x="1354901" y="4261107"/>
                <a:ext cx="964315" cy="2975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45720" tIns="18288" rIns="27432" bIns="0"/>
              <a:lstStyle/>
              <a:p>
                <a:pPr>
                  <a:lnSpc>
                    <a:spcPct val="85000"/>
                  </a:lnSpc>
                  <a:spcBef>
                    <a:spcPts val="200"/>
                  </a:spcBef>
                </a:pPr>
                <a:r>
                  <a:rPr lang="en-US" b="1" dirty="0">
                    <a:solidFill>
                      <a:srgbClr val="2E76D4"/>
                    </a:solidFill>
                    <a:latin typeface="Arial Narrow" pitchFamily="34" charset="0"/>
                  </a:rPr>
                  <a:t>34 </a:t>
                </a:r>
                <a:r>
                  <a:rPr lang="en-US" dirty="0">
                    <a:solidFill>
                      <a:srgbClr val="2E76D4"/>
                    </a:solidFill>
                    <a:latin typeface="Arial Narrow" pitchFamily="34" charset="0"/>
                  </a:rPr>
                  <a:t>(5.3%)</a:t>
                </a:r>
                <a:endParaRPr lang="en-US" sz="1400" dirty="0">
                  <a:solidFill>
                    <a:srgbClr val="2E76D4"/>
                  </a:solidFill>
                  <a:latin typeface="Arial Narrow" pitchFamily="112" charset="0"/>
                </a:endParaRPr>
              </a:p>
            </p:txBody>
          </p:sp>
        </p:grpSp>
        <p:sp>
          <p:nvSpPr>
            <p:cNvPr id="7" name="Rectangle 6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043578" y="2106258"/>
              <a:ext cx="77325" cy="22182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C50CB0F-F283-024F-874F-6E4C6BE12BF5}"/>
              </a:ext>
            </a:extLst>
          </p:cNvPr>
          <p:cNvSpPr txBox="1"/>
          <p:nvPr/>
        </p:nvSpPr>
        <p:spPr>
          <a:xfrm>
            <a:off x="3386346" y="66083"/>
            <a:ext cx="59121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CA" sz="2000" dirty="0">
                <a:ln/>
                <a:latin typeface="Arial"/>
                <a:cs typeface="Arial"/>
              </a:rPr>
              <a:t>Survey Response Totals, by Designated Group </a:t>
            </a:r>
          </a:p>
          <a:p>
            <a:pPr algn="ctr"/>
            <a:r>
              <a:rPr lang="en-CA" sz="1600" dirty="0">
                <a:ln/>
                <a:latin typeface="Arial"/>
                <a:cs typeface="Arial"/>
              </a:rPr>
              <a:t>(March 2020)</a:t>
            </a:r>
          </a:p>
        </p:txBody>
      </p:sp>
      <p:sp>
        <p:nvSpPr>
          <p:cNvPr id="97" name="Rectangle 70">
            <a:extLst>
              <a:ext uri="{FF2B5EF4-FFF2-40B4-BE49-F238E27FC236}">
                <a16:creationId xmlns:a16="http://schemas.microsoft.com/office/drawing/2014/main" id="{4F3CE5F7-C150-C04A-A7CF-F8028F194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9239" y="1069832"/>
            <a:ext cx="4824892" cy="122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>
              <a:lnSpc>
                <a:spcPct val="85000"/>
              </a:lnSpc>
              <a:spcBef>
                <a:spcPts val="200"/>
              </a:spcBef>
            </a:pPr>
            <a:r>
              <a:rPr lang="en-US" sz="4000" b="1" dirty="0">
                <a:solidFill>
                  <a:schemeClr val="accent2"/>
                </a:solidFill>
                <a:latin typeface="Arial Narrow" pitchFamily="34" charset="0"/>
              </a:rPr>
              <a:t>1391</a:t>
            </a:r>
            <a:r>
              <a:rPr lang="en-US" sz="1600" dirty="0">
                <a:solidFill>
                  <a:schemeClr val="accent2"/>
                </a:solidFill>
                <a:latin typeface="Arial Narrow" pitchFamily="112" charset="0"/>
              </a:rPr>
              <a:t>Students responded to the survey, which represents</a:t>
            </a:r>
            <a:r>
              <a:rPr lang="en-US" sz="4000" b="1" dirty="0">
                <a:solidFill>
                  <a:schemeClr val="accent2"/>
                </a:solidFill>
                <a:latin typeface="Arial Narrow" pitchFamily="34" charset="0"/>
              </a:rPr>
              <a:t>12% </a:t>
            </a:r>
            <a:r>
              <a:rPr lang="en-US" sz="1600" dirty="0">
                <a:solidFill>
                  <a:schemeClr val="accent2"/>
                </a:solidFill>
                <a:latin typeface="Arial Narrow" pitchFamily="34" charset="0"/>
              </a:rPr>
              <a:t>of all students at VIU as of March 2020</a:t>
            </a:r>
            <a:endParaRPr lang="en-US" sz="4000" dirty="0">
              <a:solidFill>
                <a:schemeClr val="accent2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  <a:spcBef>
                <a:spcPts val="200"/>
              </a:spcBef>
            </a:pPr>
            <a:endParaRPr lang="en-US" sz="1400" dirty="0">
              <a:solidFill>
                <a:srgbClr val="2E76D4"/>
              </a:solidFill>
              <a:latin typeface="Arial Narrow" pitchFamily="112" charset="0"/>
            </a:endParaRPr>
          </a:p>
        </p:txBody>
      </p:sp>
      <p:sp>
        <p:nvSpPr>
          <p:cNvPr id="37" name="Rectangle 70"/>
          <p:cNvSpPr>
            <a:spLocks noChangeArrowheads="1"/>
          </p:cNvSpPr>
          <p:nvPr/>
        </p:nvSpPr>
        <p:spPr bwMode="auto">
          <a:xfrm>
            <a:off x="222329" y="1059395"/>
            <a:ext cx="5105811" cy="1202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18288" rIns="27432" bIns="18288"/>
          <a:lstStyle/>
          <a:p>
            <a:pPr>
              <a:lnSpc>
                <a:spcPct val="85000"/>
              </a:lnSpc>
              <a:spcBef>
                <a:spcPts val="200"/>
              </a:spcBef>
            </a:pPr>
            <a:r>
              <a:rPr lang="en-US" sz="4000" b="1" dirty="0">
                <a:solidFill>
                  <a:srgbClr val="2E76D4"/>
                </a:solidFill>
                <a:latin typeface="Arial Narrow" pitchFamily="34" charset="0"/>
              </a:rPr>
              <a:t>624 </a:t>
            </a:r>
            <a:r>
              <a:rPr lang="en-US" sz="1600" dirty="0">
                <a:solidFill>
                  <a:srgbClr val="2E76D4"/>
                </a:solidFill>
                <a:latin typeface="Arial Narrow" pitchFamily="112" charset="0"/>
              </a:rPr>
              <a:t>Employees responded to the survey, which represents </a:t>
            </a:r>
            <a:r>
              <a:rPr lang="en-US" sz="4000" b="1" dirty="0">
                <a:solidFill>
                  <a:srgbClr val="2E76D4"/>
                </a:solidFill>
                <a:latin typeface="Arial Narrow" pitchFamily="34" charset="0"/>
              </a:rPr>
              <a:t>34% </a:t>
            </a:r>
            <a:r>
              <a:rPr lang="en-US" sz="1600" dirty="0">
                <a:solidFill>
                  <a:srgbClr val="2E76D4"/>
                </a:solidFill>
                <a:latin typeface="Arial Narrow" pitchFamily="34" charset="0"/>
              </a:rPr>
              <a:t>of all employees at VIU as of March 2020</a:t>
            </a:r>
            <a:endParaRPr lang="en-US" sz="4000" dirty="0">
              <a:solidFill>
                <a:srgbClr val="2E76D4"/>
              </a:solidFill>
              <a:latin typeface="Arial Narrow" pitchFamily="34" charset="0"/>
            </a:endParaRPr>
          </a:p>
          <a:p>
            <a:pPr>
              <a:lnSpc>
                <a:spcPct val="85000"/>
              </a:lnSpc>
              <a:spcBef>
                <a:spcPts val="200"/>
              </a:spcBef>
            </a:pPr>
            <a:endParaRPr lang="en-US" sz="1400" dirty="0">
              <a:solidFill>
                <a:srgbClr val="2E76D4"/>
              </a:solidFill>
              <a:latin typeface="Arial Narrow" pitchFamily="11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6394" y="6370820"/>
            <a:ext cx="89560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/>
              <a:t>NOTE: This data only represents those respondents who identified with one or more designated groups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A9BCDF3-955F-D24C-877F-2AF9A64A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04885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7853B9-1893-994C-834C-6B4FE90F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6BDCE-56DE-48A4-A3DB-13B08C4E30FC}" type="slidenum">
              <a:rPr lang="en-CA" smtClean="0"/>
              <a:t>9</a:t>
            </a:fld>
            <a:endParaRPr lang="en-CA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BF8BF8-A77C-8947-9C71-8B1442773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1219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95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UTheme-Powerpoint slides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UTheme-Powerpoint slides" id="{4DAB0901-9318-4CAD-B071-8C17FAA6613F}" vid="{3D1884D5-65A2-42B7-ADC5-9F7D130D3BA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360</Words>
  <Application>Microsoft Macintosh PowerPoint</Application>
  <PresentationFormat>Widescreen</PresentationFormat>
  <Paragraphs>76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Helvetica</vt:lpstr>
      <vt:lpstr>Trebuchet MS</vt:lpstr>
      <vt:lpstr>Wingdings 3</vt:lpstr>
      <vt:lpstr>Office Theme</vt:lpstr>
      <vt:lpstr>VIUTheme-Powerpoint slides</vt:lpstr>
      <vt:lpstr>Overview - Equity, Diversity &amp; Inclusion Survey October 2020 (survey conducted March 2020)</vt:lpstr>
      <vt:lpstr>Purpose of Survey</vt:lpstr>
      <vt:lpstr>VIU Equity Diversity Inclusion: Environmental Scan Results</vt:lpstr>
      <vt:lpstr>Respondents by campus</vt:lpstr>
      <vt:lpstr>PowerPoint Presentation</vt:lpstr>
      <vt:lpstr>Respondents by gender</vt:lpstr>
      <vt:lpstr>LGBTQ2S+ respondents</vt:lpstr>
      <vt:lpstr>Sample 4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- Equity, Diversity &amp; Inclusion Survey October 2020 (survey conducted March 2020)</dc:title>
  <dc:creator>Sean De Maio</dc:creator>
  <cp:lastModifiedBy>Sean De Maio</cp:lastModifiedBy>
  <cp:revision>6</cp:revision>
  <dcterms:created xsi:type="dcterms:W3CDTF">2020-10-22T15:51:51Z</dcterms:created>
  <dcterms:modified xsi:type="dcterms:W3CDTF">2020-10-27T22:48:44Z</dcterms:modified>
</cp:coreProperties>
</file>